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64" r:id="rId2"/>
    <p:sldMasterId id="2147483720" r:id="rId3"/>
    <p:sldMasterId id="2147483683" r:id="rId4"/>
    <p:sldMasterId id="2147483687" r:id="rId5"/>
    <p:sldMasterId id="2147483694" r:id="rId6"/>
    <p:sldMasterId id="2147483696" r:id="rId7"/>
    <p:sldMasterId id="2147483665" r:id="rId8"/>
    <p:sldMasterId id="2147483715" r:id="rId9"/>
    <p:sldMasterId id="2147483703" r:id="rId10"/>
    <p:sldMasterId id="2147483666" r:id="rId11"/>
  </p:sldMasterIdLst>
  <p:notesMasterIdLst>
    <p:notesMasterId r:id="rId34"/>
  </p:notesMasterIdLst>
  <p:handoutMasterIdLst>
    <p:handoutMasterId r:id="rId35"/>
  </p:handoutMasterIdLst>
  <p:sldIdLst>
    <p:sldId id="444" r:id="rId12"/>
    <p:sldId id="419" r:id="rId13"/>
    <p:sldId id="421" r:id="rId14"/>
    <p:sldId id="445" r:id="rId15"/>
    <p:sldId id="446" r:id="rId16"/>
    <p:sldId id="435" r:id="rId17"/>
    <p:sldId id="447" r:id="rId18"/>
    <p:sldId id="430" r:id="rId19"/>
    <p:sldId id="431" r:id="rId20"/>
    <p:sldId id="434" r:id="rId21"/>
    <p:sldId id="432" r:id="rId22"/>
    <p:sldId id="448" r:id="rId23"/>
    <p:sldId id="376" r:id="rId24"/>
    <p:sldId id="411" r:id="rId25"/>
    <p:sldId id="433" r:id="rId26"/>
    <p:sldId id="449" r:id="rId27"/>
    <p:sldId id="426" r:id="rId28"/>
    <p:sldId id="450" r:id="rId29"/>
    <p:sldId id="451" r:id="rId30"/>
    <p:sldId id="452" r:id="rId31"/>
    <p:sldId id="454" r:id="rId32"/>
    <p:sldId id="453" r:id="rId33"/>
  </p:sldIdLst>
  <p:sldSz cx="9144000" cy="5715000" type="screen16x10"/>
  <p:notesSz cx="6669088" cy="9926638"/>
  <p:embeddedFontLst>
    <p:embeddedFont>
      <p:font typeface="Times" panose="02020603050405020304" pitchFamily="18" charset="0"/>
      <p:regular r:id="rId36"/>
      <p:bold r:id="rId37"/>
      <p:italic r:id="rId38"/>
      <p:boldItalic r:id="rId39"/>
    </p:embeddedFont>
    <p:embeddedFont>
      <p:font typeface="ＭＳ Ｐゴシック" panose="020B0600070205080204" pitchFamily="34" charset="-128"/>
      <p:regular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4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6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47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09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1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32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94" algn="l" defTabSz="914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" id="{D5A44179-DA3D-9F4C-B39A-3C4EAD84E139}">
          <p14:sldIdLst>
            <p14:sldId id="444"/>
            <p14:sldId id="419"/>
            <p14:sldId id="421"/>
            <p14:sldId id="445"/>
            <p14:sldId id="446"/>
            <p14:sldId id="435"/>
            <p14:sldId id="447"/>
            <p14:sldId id="430"/>
            <p14:sldId id="431"/>
            <p14:sldId id="434"/>
            <p14:sldId id="432"/>
            <p14:sldId id="448"/>
            <p14:sldId id="376"/>
            <p14:sldId id="411"/>
            <p14:sldId id="433"/>
            <p14:sldId id="449"/>
            <p14:sldId id="426"/>
            <p14:sldId id="450"/>
            <p14:sldId id="451"/>
            <p14:sldId id="452"/>
            <p14:sldId id="454"/>
            <p14:sldId id="45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409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307" userDrawn="1">
          <p15:clr>
            <a:srgbClr val="A4A3A4"/>
          </p15:clr>
        </p15:guide>
        <p15:guide id="4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50BCE3"/>
    <a:srgbClr val="86C9E5"/>
    <a:srgbClr val="AED8EB"/>
    <a:srgbClr val="BBE8F2"/>
    <a:srgbClr val="00699B"/>
    <a:srgbClr val="75ECFF"/>
    <a:srgbClr val="7595D3"/>
    <a:srgbClr val="54BFFF"/>
    <a:srgbClr val="00396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0" autoAdjust="0"/>
    <p:restoredTop sz="99721" autoAdjust="0"/>
  </p:normalViewPr>
  <p:slideViewPr>
    <p:cSldViewPr snapToGrid="0" snapToObjects="1">
      <p:cViewPr>
        <p:scale>
          <a:sx n="125" d="100"/>
          <a:sy n="125" d="100"/>
        </p:scale>
        <p:origin x="-72" y="-270"/>
      </p:cViewPr>
      <p:guideLst>
        <p:guide orient="horz" pos="1615"/>
        <p:guide pos="2341"/>
        <p:guide pos="31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39" d="100"/>
          <a:sy n="139" d="100"/>
        </p:scale>
        <p:origin x="-2536" y="-112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CD0EA-239A-0D42-86FA-938C392FE9F7}" type="datetime1"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A83DC-AE9A-44FF-A844-E2E5D5BA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252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3309F-0A04-C444-9877-B2D5B465713C}" type="datetime1">
              <a:t>8/4/2017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241425"/>
            <a:ext cx="536098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4FF52-46E3-43CB-AB80-CBEE90E8F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000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4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6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47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09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1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32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4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94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6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2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2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654050" y="1239838"/>
            <a:ext cx="5360988" cy="3351212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469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41500"/>
            <a:ext cx="4320000" cy="2869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7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7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69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69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9758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1187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63981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7" y="1502833"/>
            <a:ext cx="4319999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38796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7" y="1502833"/>
            <a:ext cx="4319999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15832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1852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0" y="1502839"/>
            <a:ext cx="9144000" cy="2201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6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04221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19834" y="1502833"/>
            <a:ext cx="2872201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50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141162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62264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52" y="1502833"/>
            <a:ext cx="2159001" cy="32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502833"/>
            <a:ext cx="2159001" cy="32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3" y="1502833"/>
            <a:ext cx="2159001" cy="32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6" y="1502833"/>
            <a:ext cx="2159001" cy="32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86409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8" y="910169"/>
            <a:ext cx="4320003" cy="423333"/>
          </a:xfr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322151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19200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86279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3914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 hasCustomPrompt="1"/>
          </p:nvPr>
        </p:nvSpPr>
        <p:spPr>
          <a:xfrm>
            <a:off x="6192000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 hasCustomPrompt="1"/>
          </p:nvPr>
        </p:nvSpPr>
        <p:spPr>
          <a:xfrm>
            <a:off x="286279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 hasCustomPrompt="1"/>
          </p:nvPr>
        </p:nvSpPr>
        <p:spPr>
          <a:xfrm>
            <a:off x="3239140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50211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868338" y="1502833"/>
            <a:ext cx="4023668" cy="3217333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981" y="910169"/>
            <a:ext cx="3292351" cy="423333"/>
          </a:xfr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37201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20707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19200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86279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3914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 hasCustomPrompt="1"/>
          </p:nvPr>
        </p:nvSpPr>
        <p:spPr>
          <a:xfrm>
            <a:off x="6192000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 hasCustomPrompt="1"/>
          </p:nvPr>
        </p:nvSpPr>
        <p:spPr>
          <a:xfrm>
            <a:off x="286279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 hasCustomPrompt="1"/>
          </p:nvPr>
        </p:nvSpPr>
        <p:spPr>
          <a:xfrm>
            <a:off x="3239140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05567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6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30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3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6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982149" y="1333500"/>
            <a:ext cx="7171267" cy="677333"/>
          </a:xfrm>
        </p:spPr>
        <p:txBody>
          <a:bodyPr lIns="134967" tIns="70182" rIns="134967" bIns="70182"/>
          <a:lstStyle>
            <a:lvl1pPr algn="ctr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1090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7" y="1672169"/>
            <a:ext cx="1618723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7" y="3704171"/>
            <a:ext cx="1618723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2067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7" y="1672172"/>
            <a:ext cx="1618723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5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7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5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5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5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7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2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78138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8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7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2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7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3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8085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59" y="1467583"/>
            <a:ext cx="2677467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1" y="1467583"/>
            <a:ext cx="2695932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4" y="1467583"/>
            <a:ext cx="2673001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17974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3720" y="910169"/>
            <a:ext cx="7179733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4500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99502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6" y="2010833"/>
            <a:ext cx="2159001" cy="24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30" y="2010833"/>
            <a:ext cx="2159001" cy="24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3" y="2010833"/>
            <a:ext cx="2159001" cy="24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6" y="2010833"/>
            <a:ext cx="2159001" cy="24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271652" y="1333500"/>
            <a:ext cx="7881797" cy="677333"/>
          </a:xfrm>
        </p:spPr>
        <p:txBody>
          <a:bodyPr lIns="134967" tIns="70182" rIns="134967" bIns="70182"/>
          <a:lstStyle>
            <a:lvl1pPr algn="l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77971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41500"/>
            <a:ext cx="4320000" cy="2869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65258" y="910169"/>
            <a:ext cx="7188201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7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7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69" y="1841500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69" y="3271429"/>
            <a:ext cx="1957387" cy="143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9095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48191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82723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7" y="1502833"/>
            <a:ext cx="4319999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99677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7" y="1502833"/>
            <a:ext cx="4319999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44005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24766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0" y="1502839"/>
            <a:ext cx="9144000" cy="2201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6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3873500"/>
            <a:ext cx="4319588" cy="10160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22776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19834" y="1502833"/>
            <a:ext cx="2872201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50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141162" y="1502833"/>
            <a:ext cx="2871787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20496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52" y="1502833"/>
            <a:ext cx="2159001" cy="32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502833"/>
            <a:ext cx="2159001" cy="32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3" y="1502833"/>
            <a:ext cx="2159001" cy="32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6" y="1502833"/>
            <a:ext cx="2159001" cy="32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3174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pic>
        <p:nvPicPr>
          <p:cNvPr id="2" name="Picture 1" descr="monitor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971445"/>
            <a:ext cx="3240000" cy="2477550"/>
          </a:xfrm>
          <a:prstGeom prst="rect">
            <a:avLst/>
          </a:prstGeom>
          <a:effectLst>
            <a:reflection stA="40000" endPos="5000" dir="5400000" sy="-100000" algn="bl" rotWithShape="0"/>
          </a:effectLst>
        </p:spPr>
      </p:pic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1032933" y="2105546"/>
            <a:ext cx="2988000" cy="1712442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19953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7" y="1672169"/>
            <a:ext cx="1618723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7" y="3704171"/>
            <a:ext cx="1618723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04300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 userDrawn="1"/>
        </p:nvSpPr>
        <p:spPr>
          <a:xfrm>
            <a:off x="609601" y="1841502"/>
            <a:ext cx="3505200" cy="338667"/>
          </a:xfrm>
          <a:prstGeom prst="round2SameRect">
            <a:avLst>
              <a:gd name="adj1" fmla="val 16526"/>
              <a:gd name="adj2" fmla="val 0"/>
            </a:avLst>
          </a:prstGeom>
          <a:solidFill>
            <a:schemeClr val="bg1">
              <a:lumMod val="85000"/>
            </a:schemeClr>
          </a:solidFill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41500"/>
            <a:ext cx="4320000" cy="2709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8" name="Multiply 7"/>
          <p:cNvSpPr/>
          <p:nvPr userDrawn="1"/>
        </p:nvSpPr>
        <p:spPr>
          <a:xfrm>
            <a:off x="3886203" y="1933222"/>
            <a:ext cx="152400" cy="169333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/>
          </a:p>
        </p:txBody>
      </p:sp>
      <p:sp>
        <p:nvSpPr>
          <p:cNvPr id="2" name="Rectangle 1"/>
          <p:cNvSpPr/>
          <p:nvPr userDrawn="1"/>
        </p:nvSpPr>
        <p:spPr>
          <a:xfrm>
            <a:off x="685852" y="1933222"/>
            <a:ext cx="2819401" cy="1693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l">
              <a:lnSpc>
                <a:spcPct val="80000"/>
              </a:lnSpc>
            </a:pPr>
            <a:r>
              <a:rPr lang="en-US" sz="600">
                <a:solidFill>
                  <a:schemeClr val="tx2"/>
                </a:solidFill>
              </a:rPr>
              <a:t>https://domain.net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09601" y="2177814"/>
            <a:ext cx="3505200" cy="2031557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82304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5228194"/>
            <a:ext cx="4320000" cy="164630"/>
          </a:xfr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pic>
        <p:nvPicPr>
          <p:cNvPr id="2" name="Picture 1" descr="laptop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00" y="2204527"/>
            <a:ext cx="3600000" cy="2057705"/>
          </a:xfrm>
          <a:prstGeom prst="rect">
            <a:avLst/>
          </a:prstGeom>
          <a:effectLst>
            <a:reflection stA="40000" endPos="5000" dir="5400000" sy="-100000" algn="bl" rotWithShape="0"/>
          </a:effectLst>
        </p:spPr>
      </p:pic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5334000" y="2316352"/>
            <a:ext cx="2772000" cy="1699148"/>
          </a:xfrm>
          <a:effectLst>
            <a:reflection stA="20000" endPos="10000" dir="5400000" sy="-100000" algn="bl" rotWithShape="0"/>
          </a:effectLst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495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067" y="910169"/>
            <a:ext cx="7901399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458" y="1502834"/>
            <a:ext cx="2154756" cy="3217332"/>
          </a:xfrm>
          <a:prstGeom prst="rect">
            <a:avLst/>
          </a:prstGeom>
          <a:effectLst>
            <a:outerShdw blurRad="165100" dist="88900" dir="2880000" algn="tl" rotWithShape="0">
              <a:srgbClr val="000000">
                <a:alpha val="37000"/>
              </a:srgbClr>
            </a:outerShdw>
          </a:effectLst>
        </p:spPr>
      </p:pic>
      <p:sp>
        <p:nvSpPr>
          <p:cNvPr id="6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1999" y="1502833"/>
            <a:ext cx="52344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6308925" y="1822917"/>
            <a:ext cx="1950429" cy="2600000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4478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067" y="910169"/>
            <a:ext cx="7901399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32" y="1502834"/>
            <a:ext cx="1644625" cy="3217332"/>
          </a:xfrm>
          <a:prstGeom prst="rect">
            <a:avLst/>
          </a:prstGeom>
          <a:effectLst>
            <a:outerShdw blurRad="165100" dist="88900" dir="2880000" algn="tl" rotWithShape="0">
              <a:srgbClr val="000000">
                <a:alpha val="37000"/>
              </a:srgbClr>
            </a:outerShdw>
          </a:effectLst>
        </p:spPr>
      </p:pic>
      <p:sp>
        <p:nvSpPr>
          <p:cNvPr id="6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3657600" y="1502833"/>
            <a:ext cx="52344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1070362" y="1972033"/>
            <a:ext cx="1432956" cy="2317749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10535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732000" y="1502833"/>
            <a:ext cx="2160000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16" y="1502833"/>
            <a:ext cx="2159588" cy="32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85168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18" y="1502833"/>
            <a:ext cx="8639588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91268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12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05719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 noChangeAspect="1"/>
          </p:cNvSpPr>
          <p:nvPr>
            <p:ph sz="quarter" idx="14" hasCustomPrompt="1"/>
          </p:nvPr>
        </p:nvSpPr>
        <p:spPr>
          <a:xfrm>
            <a:off x="619200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286279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3239140" y="1672169"/>
            <a:ext cx="270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192000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 hasCustomPrompt="1"/>
          </p:nvPr>
        </p:nvSpPr>
        <p:spPr>
          <a:xfrm>
            <a:off x="286279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 hasCustomPrompt="1"/>
          </p:nvPr>
        </p:nvSpPr>
        <p:spPr>
          <a:xfrm>
            <a:off x="3239140" y="3704171"/>
            <a:ext cx="270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99239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6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30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3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6" y="2010833"/>
            <a:ext cx="2159001" cy="240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990623" y="1333500"/>
            <a:ext cx="7162799" cy="677333"/>
          </a:xfrm>
        </p:spPr>
        <p:txBody>
          <a:bodyPr lIns="134967" tIns="70182" rIns="134967" bIns="70182"/>
          <a:lstStyle>
            <a:lvl1pPr algn="ctr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95166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7" y="1672169"/>
            <a:ext cx="1618723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7" y="3704171"/>
            <a:ext cx="1618723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69"/>
            <a:ext cx="1620000" cy="19153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704171"/>
            <a:ext cx="1620000" cy="1100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32827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7" y="1672172"/>
            <a:ext cx="1618723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5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7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5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5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5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7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2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46045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7" y="1672172"/>
            <a:ext cx="1618723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672172"/>
            <a:ext cx="1620000" cy="16086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5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7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5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5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5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7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7" y="3250327"/>
            <a:ext cx="1618723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2" y="3788857"/>
            <a:ext cx="1618723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6249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8" y="3250327"/>
            <a:ext cx="2700339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7" y="3250327"/>
            <a:ext cx="2700339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2" y="3250327"/>
            <a:ext cx="2700339" cy="53851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7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3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48708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84000" y="1926167"/>
            <a:ext cx="3060000" cy="2794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0" y="1926167"/>
            <a:ext cx="3060000" cy="2794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042000" y="1926167"/>
            <a:ext cx="3060000" cy="2794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2538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59" y="1467583"/>
            <a:ext cx="2677467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1" y="1467583"/>
            <a:ext cx="2695932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4" y="1467583"/>
            <a:ext cx="2673001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8220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 hasCustomPrompt="1"/>
          </p:nvPr>
        </p:nvSpPr>
        <p:spPr>
          <a:xfrm>
            <a:off x="3654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 hasCustomPrompt="1"/>
          </p:nvPr>
        </p:nvSpPr>
        <p:spPr>
          <a:xfrm>
            <a:off x="5481001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Content Placeholder 16"/>
          <p:cNvSpPr>
            <a:spLocks noGrp="1" noChangeAspect="1"/>
          </p:cNvSpPr>
          <p:nvPr>
            <p:ph sz="quarter" idx="25" hasCustomPrompt="1"/>
          </p:nvPr>
        </p:nvSpPr>
        <p:spPr>
          <a:xfrm>
            <a:off x="7308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Content Placeholder 16"/>
          <p:cNvSpPr>
            <a:spLocks noGrp="1" noChangeAspect="1"/>
          </p:cNvSpPr>
          <p:nvPr>
            <p:ph sz="quarter" idx="28" hasCustomPrompt="1"/>
          </p:nvPr>
        </p:nvSpPr>
        <p:spPr>
          <a:xfrm>
            <a:off x="3654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Content Placeholder 16"/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5481001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Content Placeholder 16"/>
          <p:cNvSpPr>
            <a:spLocks noGrp="1" noChangeAspect="1"/>
          </p:cNvSpPr>
          <p:nvPr>
            <p:ph sz="quarter" idx="30" hasCustomPrompt="1"/>
          </p:nvPr>
        </p:nvSpPr>
        <p:spPr>
          <a:xfrm>
            <a:off x="7308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8468" y="1635000"/>
            <a:ext cx="3672000" cy="4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solidFill>
                <a:srgbClr val="415481"/>
              </a:solidFill>
              <a:latin typeface="Roboto Ligh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81003" y="2095500"/>
            <a:ext cx="2895600" cy="423333"/>
          </a:xfrm>
        </p:spPr>
        <p:txBody>
          <a:bodyPr/>
          <a:lstStyle>
            <a:lvl1pPr algn="ctr">
              <a:defRPr sz="1600">
                <a:solidFill>
                  <a:schemeClr val="bg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81003" y="3691469"/>
            <a:ext cx="2895600" cy="423333"/>
          </a:xfrm>
        </p:spPr>
        <p:txBody>
          <a:bodyPr/>
          <a:lstStyle>
            <a:lvl1pPr algn="ctr">
              <a:defRPr sz="1200">
                <a:solidFill>
                  <a:schemeClr val="accent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381003" y="4114824"/>
            <a:ext cx="2895600" cy="1113370"/>
          </a:xfrm>
        </p:spPr>
        <p:txBody>
          <a:bodyPr/>
          <a:lstStyle>
            <a:lvl1pPr algn="ctr">
              <a:lnSpc>
                <a:spcPct val="120000"/>
              </a:lnSpc>
              <a:defRPr sz="1000">
                <a:solidFill>
                  <a:schemeClr val="bg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34"/>
          </p:nvPr>
        </p:nvSpPr>
        <p:spPr>
          <a:xfrm>
            <a:off x="1420815" y="2658187"/>
            <a:ext cx="788988" cy="876651"/>
          </a:xfrm>
        </p:spPr>
        <p:txBody>
          <a:bodyPr/>
          <a:lstStyle/>
          <a:p>
            <a:pPr lvl="0"/>
            <a:r>
              <a:rPr lang="x-none"/>
              <a:t>Click to edit</a:t>
            </a:r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43103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 hasCustomPrompt="1"/>
          </p:nvPr>
        </p:nvSpPr>
        <p:spPr>
          <a:xfrm>
            <a:off x="3654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 hasCustomPrompt="1"/>
          </p:nvPr>
        </p:nvSpPr>
        <p:spPr>
          <a:xfrm>
            <a:off x="5481001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Content Placeholder 16"/>
          <p:cNvSpPr>
            <a:spLocks noGrp="1" noChangeAspect="1"/>
          </p:cNvSpPr>
          <p:nvPr>
            <p:ph sz="quarter" idx="25" hasCustomPrompt="1"/>
          </p:nvPr>
        </p:nvSpPr>
        <p:spPr>
          <a:xfrm>
            <a:off x="7308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Content Placeholder 16"/>
          <p:cNvSpPr>
            <a:spLocks noGrp="1" noChangeAspect="1"/>
          </p:cNvSpPr>
          <p:nvPr>
            <p:ph sz="quarter" idx="28" hasCustomPrompt="1"/>
          </p:nvPr>
        </p:nvSpPr>
        <p:spPr>
          <a:xfrm>
            <a:off x="3654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Content Placeholder 16"/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5481001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Content Placeholder 16"/>
          <p:cNvSpPr>
            <a:spLocks noGrp="1" noChangeAspect="1"/>
          </p:cNvSpPr>
          <p:nvPr>
            <p:ph sz="quarter" idx="30" hasCustomPrompt="1"/>
          </p:nvPr>
        </p:nvSpPr>
        <p:spPr>
          <a:xfrm>
            <a:off x="7308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16"/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-8999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Content Placeholder 16"/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1818000" y="163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Content Placeholder 16"/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-8999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Content Placeholder 16"/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1818000" y="3675000"/>
            <a:ext cx="1836000" cy="20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835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26029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25917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1"/>
          </p:nvPr>
        </p:nvSpPr>
        <p:spPr>
          <a:xfrm>
            <a:off x="1836000" y="0"/>
            <a:ext cx="1836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/>
          </p:nvPr>
        </p:nvSpPr>
        <p:spPr>
          <a:xfrm>
            <a:off x="3672000" y="2857500"/>
            <a:ext cx="1836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3"/>
          </p:nvPr>
        </p:nvSpPr>
        <p:spPr>
          <a:xfrm>
            <a:off x="5508000" y="2857500"/>
            <a:ext cx="1836000" cy="1439333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5" name="Content Placeholder 6"/>
          <p:cNvSpPr>
            <a:spLocks noGrp="1"/>
          </p:cNvSpPr>
          <p:nvPr>
            <p:ph sz="quarter" idx="14"/>
          </p:nvPr>
        </p:nvSpPr>
        <p:spPr>
          <a:xfrm>
            <a:off x="7344000" y="0"/>
            <a:ext cx="1836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6" name="Content Placeholder 6"/>
          <p:cNvSpPr>
            <a:spLocks noGrp="1"/>
          </p:cNvSpPr>
          <p:nvPr>
            <p:ph sz="quarter" idx="15"/>
          </p:nvPr>
        </p:nvSpPr>
        <p:spPr>
          <a:xfrm>
            <a:off x="0" y="2857500"/>
            <a:ext cx="3672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17"/>
          </p:nvPr>
        </p:nvSpPr>
        <p:spPr>
          <a:xfrm>
            <a:off x="7344000" y="2857500"/>
            <a:ext cx="1836000" cy="28575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8"/>
          </p:nvPr>
        </p:nvSpPr>
        <p:spPr>
          <a:xfrm>
            <a:off x="5508000" y="4296839"/>
            <a:ext cx="1836000" cy="1439333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9"/>
          </p:nvPr>
        </p:nvSpPr>
        <p:spPr>
          <a:xfrm>
            <a:off x="0" y="1418169"/>
            <a:ext cx="1836000" cy="1439333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23" name="Content Placeholder 6"/>
          <p:cNvSpPr>
            <a:spLocks noGrp="1"/>
          </p:cNvSpPr>
          <p:nvPr>
            <p:ph sz="quarter" idx="20"/>
          </p:nvPr>
        </p:nvSpPr>
        <p:spPr>
          <a:xfrm>
            <a:off x="0" y="-23519"/>
            <a:ext cx="1836000" cy="1439333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962439" y="1418172"/>
            <a:ext cx="3124201" cy="1100667"/>
          </a:xfrm>
          <a:prstGeom prst="rect">
            <a:avLst/>
          </a:prstGeom>
        </p:spPr>
        <p:txBody>
          <a:bodyPr vert="horz" lIns="68564" tIns="34281" rIns="68564" bIns="34281"/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84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572000" y="0"/>
            <a:ext cx="4572000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9772547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672167"/>
            <a:ext cx="2700000" cy="16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8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7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2" y="3250316"/>
            <a:ext cx="2700339" cy="60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7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3" y="3788857"/>
            <a:ext cx="2700339" cy="99718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37073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 rot="20627121" flipV="1">
            <a:off x="-883459" y="-1164601"/>
            <a:ext cx="9679995" cy="1075555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2" y="1502833"/>
            <a:ext cx="3960000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252412" y="2095502"/>
            <a:ext cx="3600000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252439" y="2688172"/>
            <a:ext cx="3239999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252450" y="3280833"/>
            <a:ext cx="2871787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252418" y="3873502"/>
            <a:ext cx="2490788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2855594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52200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971838" y="1502833"/>
            <a:ext cx="5920201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252465" y="1502833"/>
            <a:ext cx="2719387" cy="321733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98815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474" y="1502833"/>
            <a:ext cx="5920201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>
          <a:xfrm>
            <a:off x="4572000" y="4910857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666" y="1502833"/>
            <a:ext cx="2719387" cy="321733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76088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0" y="4910857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67486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4910857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4108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8640000" cy="3217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4910857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23185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910811"/>
            <a:ext cx="9144000" cy="8253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  <a:solidFill>
                <a:schemeClr val="bg2"/>
              </a:solidFill>
              <a:latin typeface="Roboto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252443" y="1502833"/>
            <a:ext cx="8639175" cy="287866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4572000" y="4910857"/>
            <a:ext cx="4320000" cy="481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268514"/>
            <a:ext cx="720000" cy="12431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94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3309801" y="910167"/>
            <a:ext cx="2520000" cy="17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828800" y="3684773"/>
            <a:ext cx="5486400" cy="95073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9" name="Title Placeholder 2"/>
          <p:cNvSpPr>
            <a:spLocks noGrp="1"/>
          </p:cNvSpPr>
          <p:nvPr>
            <p:ph type="title"/>
          </p:nvPr>
        </p:nvSpPr>
        <p:spPr>
          <a:xfrm>
            <a:off x="1828811" y="3106229"/>
            <a:ext cx="5486403" cy="578557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>
          <a:xfrm>
            <a:off x="1828811" y="4720214"/>
            <a:ext cx="5486403" cy="305152"/>
          </a:xfrm>
        </p:spPr>
        <p:txBody>
          <a:bodyPr/>
          <a:lstStyle/>
          <a:p>
            <a:r>
              <a:rPr lang="en-US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40712521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4" y="0"/>
            <a:ext cx="6172201" cy="5715000"/>
          </a:xfrm>
          <a:prstGeom prst="rect">
            <a:avLst/>
          </a:prstGeom>
          <a:solidFill>
            <a:schemeClr val="tx2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400800" y="2603502"/>
            <a:ext cx="2491200" cy="2116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1pPr>
            <a:lvl2pPr marL="456947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2pPr>
            <a:lvl3pPr marL="913911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3pPr>
            <a:lvl4pPr marL="1370867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4pPr>
            <a:lvl5pPr marL="1827821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18" name="Title Placeholder 2"/>
          <p:cNvSpPr>
            <a:spLocks noGrp="1"/>
          </p:cNvSpPr>
          <p:nvPr>
            <p:ph type="title"/>
          </p:nvPr>
        </p:nvSpPr>
        <p:spPr>
          <a:xfrm>
            <a:off x="6400800" y="2193144"/>
            <a:ext cx="2491200" cy="325734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6934201" y="825500"/>
            <a:ext cx="1440000" cy="10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6400800" y="4991854"/>
            <a:ext cx="2491200" cy="3051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3614661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59" y="1467583"/>
            <a:ext cx="2677467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1" y="1467583"/>
            <a:ext cx="2695932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4" y="1467583"/>
            <a:ext cx="2673001" cy="33960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58529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9" name="Title Placeholder 2"/>
          <p:cNvSpPr>
            <a:spLocks noGrp="1"/>
          </p:cNvSpPr>
          <p:nvPr>
            <p:ph type="title"/>
          </p:nvPr>
        </p:nvSpPr>
        <p:spPr>
          <a:xfrm>
            <a:off x="1828811" y="3021567"/>
            <a:ext cx="5486403" cy="578557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quarter" idx="17"/>
          </p:nvPr>
        </p:nvSpPr>
        <p:spPr>
          <a:xfrm>
            <a:off x="3492000" y="1521538"/>
            <a:ext cx="2160000" cy="150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751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 userDrawn="1"/>
        </p:nvSpPr>
        <p:spPr>
          <a:xfrm rot="20627121" flipV="1">
            <a:off x="-1508014" y="-1612074"/>
            <a:ext cx="9679995" cy="1075555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2113249"/>
            <a:ext cx="2590800" cy="9525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838201" y="863249"/>
            <a:ext cx="1800000" cy="12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817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 userDrawn="1"/>
        </p:nvSpPr>
        <p:spPr>
          <a:xfrm rot="20627121" flipV="1">
            <a:off x="-1508014" y="-1612074"/>
            <a:ext cx="9679995" cy="1075555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2113249"/>
            <a:ext cx="2590800" cy="952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838201" y="863249"/>
            <a:ext cx="1800000" cy="12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71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4" y="0"/>
            <a:ext cx="6172201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400800" y="2603502"/>
            <a:ext cx="2491200" cy="2116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18" name="Title Placeholder 2"/>
          <p:cNvSpPr>
            <a:spLocks noGrp="1"/>
          </p:cNvSpPr>
          <p:nvPr>
            <p:ph type="title"/>
          </p:nvPr>
        </p:nvSpPr>
        <p:spPr>
          <a:xfrm>
            <a:off x="6400800" y="2193144"/>
            <a:ext cx="2491200" cy="325734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6934201" y="825500"/>
            <a:ext cx="1440000" cy="10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6400800" y="4991854"/>
            <a:ext cx="2491200" cy="3051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27893015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90838" y="4256898"/>
            <a:ext cx="4038601" cy="781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 cap="none">
                <a:solidFill>
                  <a:schemeClr val="bg1"/>
                </a:solidFill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38" y="3788879"/>
            <a:ext cx="4038601" cy="46801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788833"/>
            <a:ext cx="1800000" cy="12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555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2688169"/>
            <a:ext cx="3048000" cy="245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 cap="none">
                <a:solidFill>
                  <a:schemeClr val="bg1"/>
                </a:solidFill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1" y="2175511"/>
            <a:ext cx="3048000" cy="51270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533401" y="611482"/>
            <a:ext cx="1800000" cy="125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436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7" y="1502833"/>
            <a:ext cx="4319999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502833"/>
            <a:ext cx="4319588" cy="3217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2422" y="475083"/>
            <a:ext cx="7820065" cy="706731"/>
          </a:xfr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pic>
        <p:nvPicPr>
          <p:cNvPr id="7" name="Picture 6" descr="5.png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1"/>
            <a:ext cx="720000" cy="162623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34849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27" y="0"/>
            <a:ext cx="9143999" cy="45508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572027" y="4804833"/>
            <a:ext cx="4267199" cy="5926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78400" y="5160093"/>
            <a:ext cx="4293600" cy="237407"/>
          </a:xfrm>
        </p:spPr>
        <p:txBody>
          <a:bodyPr anchor="ctr" anchorCtr="0"/>
          <a:lstStyle/>
          <a:p>
            <a:r>
              <a:rPr lang="x-none"/>
              <a:t>Click to edit Master</a:t>
            </a:r>
            <a:endParaRPr lang="en-US"/>
          </a:p>
        </p:txBody>
      </p:sp>
      <p:sp>
        <p:nvSpPr>
          <p:cNvPr id="20" name="Text Placeholder 8"/>
          <p:cNvSpPr txBox="1">
            <a:spLocks/>
          </p:cNvSpPr>
          <p:nvPr userDrawn="1"/>
        </p:nvSpPr>
        <p:spPr>
          <a:xfrm>
            <a:off x="278401" y="4804845"/>
            <a:ext cx="1729200" cy="354542"/>
          </a:xfrm>
          <a:prstGeom prst="rect">
            <a:avLst/>
          </a:prstGeom>
        </p:spPr>
        <p:txBody>
          <a:bodyPr vert="horz" lIns="91418" tIns="45708" rIns="91418" bIns="45708" rtlCol="0" anchor="ctr">
            <a:normAutofit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/>
            <a:r>
              <a:rPr lang="x-none" sz="2000" dirty="0" smtClean="0"/>
              <a:t>MAP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0229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2971854" y="0"/>
            <a:ext cx="6172201" cy="5715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048" y="1248883"/>
            <a:ext cx="2415001" cy="24582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52048" y="630302"/>
            <a:ext cx="2415001" cy="59266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8"/>
          <p:cNvSpPr txBox="1">
            <a:spLocks/>
          </p:cNvSpPr>
          <p:nvPr userDrawn="1"/>
        </p:nvSpPr>
        <p:spPr>
          <a:xfrm>
            <a:off x="252048" y="324547"/>
            <a:ext cx="2415001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/>
            <a:r>
              <a:rPr lang="x-none" sz="2000" dirty="0" smtClean="0"/>
              <a:t>MAP</a:t>
            </a:r>
            <a:endParaRPr lang="en-US" sz="2000" dirty="0"/>
          </a:p>
        </p:txBody>
      </p:sp>
      <p:pic>
        <p:nvPicPr>
          <p:cNvPr id="8" name="Picture 7" descr="5.png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1"/>
            <a:ext cx="720000" cy="1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4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9" y="910169"/>
            <a:ext cx="7900987" cy="423333"/>
          </a:xfr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26166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502833"/>
            <a:ext cx="4320000" cy="32173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50764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00" y="584202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spcCol="269933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 userDrawn="1"/>
        </p:nvPicPr>
        <p:blipFill rotWithShape="1">
          <a:blip r:embed="rId22"/>
          <a:srcRect l="7655" t="28104" r="30674" b="47166"/>
          <a:stretch/>
        </p:blipFill>
        <p:spPr>
          <a:xfrm rot="5400000">
            <a:off x="1714500" y="-1714500"/>
            <a:ext cx="5715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6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663" r:id="rId8"/>
    <p:sldLayoutId id="2147483763" r:id="rId9"/>
    <p:sldLayoutId id="2147483739" r:id="rId10"/>
    <p:sldLayoutId id="2147483649" r:id="rId11"/>
    <p:sldLayoutId id="2147483673" r:id="rId12"/>
    <p:sldLayoutId id="2147483662" r:id="rId13"/>
    <p:sldLayoutId id="2147483674" r:id="rId14"/>
    <p:sldLayoutId id="2147483653" r:id="rId15"/>
    <p:sldLayoutId id="2147483738" r:id="rId16"/>
    <p:sldLayoutId id="2147483711" r:id="rId17"/>
    <p:sldLayoutId id="2147483712" r:id="rId18"/>
    <p:sldLayoutId id="2147483737" r:id="rId19"/>
    <p:sldLayoutId id="2147483787" r:id="rId20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4000" b="0" i="0" kern="1200" cap="none">
          <a:solidFill>
            <a:schemeClr val="accent1"/>
          </a:solidFill>
          <a:latin typeface="Calibri"/>
          <a:ea typeface="+mn-ea"/>
          <a:cs typeface="Calibri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333533"/>
            <a:ext cx="8229600" cy="3771194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3" y="5297005"/>
            <a:ext cx="2895600" cy="305152"/>
          </a:xfrm>
          <a:prstGeom prst="rect">
            <a:avLst/>
          </a:prstGeom>
        </p:spPr>
        <p:txBody>
          <a:bodyPr vert="horz" lIns="68564" tIns="34281" rIns="68564" bIns="342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137447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18" r:id="rId2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456947" rtl="0" eaLnBrk="1" latinLnBrk="0" hangingPunct="1">
        <a:spcBef>
          <a:spcPct val="0"/>
        </a:spcBef>
        <a:buNone/>
        <a:defRPr lang="en-US" sz="2800" b="0" i="0" kern="1200" cap="none">
          <a:solidFill>
            <a:schemeClr val="accent2"/>
          </a:solidFill>
          <a:latin typeface="Roboto Light"/>
          <a:ea typeface="+mj-ea"/>
          <a:cs typeface="Roboto Light"/>
        </a:defRPr>
      </a:lvl1pPr>
    </p:titleStyle>
    <p:bodyStyle>
      <a:lvl1pPr marL="0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b="0" i="0" kern="1200" cap="none">
          <a:solidFill>
            <a:srgbClr val="797979"/>
          </a:solidFill>
          <a:latin typeface="Roboto Light"/>
          <a:ea typeface="+mj-ea"/>
          <a:cs typeface="Roboto Light"/>
        </a:defRPr>
      </a:lvl1pPr>
      <a:lvl2pPr marL="456947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2pPr>
      <a:lvl3pPr marL="913911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3pPr>
      <a:lvl4pPr marL="1370867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4pPr>
      <a:lvl5pPr marL="1827821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en-US" sz="1000" kern="1200" cap="none">
          <a:solidFill>
            <a:srgbClr val="797979"/>
          </a:solidFill>
          <a:latin typeface="Roboto Light"/>
          <a:ea typeface="+mn-ea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252005" y="475083"/>
            <a:ext cx="7820483" cy="706731"/>
          </a:xfrm>
          <a:prstGeom prst="rect">
            <a:avLst/>
          </a:prstGeom>
        </p:spPr>
        <p:txBody>
          <a:bodyPr vert="horz" lIns="68564" tIns="34281" rIns="68564" bIns="34281" rtlCol="0" anchor="t" anchorCtr="0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252047" y="1333530"/>
            <a:ext cx="8621067" cy="3539537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872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660" r:id="rId2"/>
    <p:sldLayoutId id="2147483667" r:id="rId3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456947" rtl="0" eaLnBrk="1" latinLnBrk="0" hangingPunct="1">
        <a:spcBef>
          <a:spcPct val="0"/>
        </a:spcBef>
        <a:buNone/>
        <a:defRPr lang="x-none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en-US"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982149" y="910169"/>
            <a:ext cx="7171267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spcCol="269933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621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67" y="910169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spcCol="269933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252067" y="475124"/>
            <a:ext cx="7901399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/>
            <a:r>
              <a:rPr lang="x-none" sz="2000" dirty="0" smtClean="0">
                <a:solidFill>
                  <a:schemeClr val="accent2"/>
                </a:solidFill>
              </a:rPr>
              <a:t>Mock-up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2" name="Picture 1" descr="5.png"/>
          <p:cNvPicPr>
            <a:picLocks noChangeAspect="1"/>
          </p:cNvPicPr>
          <p:nvPr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1"/>
            <a:ext cx="720000" cy="162623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097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6" r:id="rId2"/>
    <p:sldLayoutId id="2147483725" r:id="rId3"/>
    <p:sldLayoutId id="2147483727" r:id="rId4"/>
    <p:sldLayoutId id="2147483740" r:id="rId5"/>
    <p:sldLayoutId id="2147483729" r:id="rId6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990623" y="910169"/>
            <a:ext cx="71627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990627" y="1418195"/>
            <a:ext cx="7162799" cy="1439332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990627" y="475124"/>
            <a:ext cx="7162799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 algn="ctr"/>
            <a:r>
              <a:rPr lang="x-none" sz="2000" dirty="0" smtClean="0"/>
              <a:t>PORTFOLIO</a:t>
            </a:r>
            <a:endParaRPr lang="en-US" sz="20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pic>
        <p:nvPicPr>
          <p:cNvPr id="9" name="Picture 8" descr="5.png"/>
          <p:cNvPicPr>
            <a:picLocks noChangeAspect="1"/>
          </p:cNvPicPr>
          <p:nvPr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1"/>
            <a:ext cx="720000" cy="162623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564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6" r:id="rId3"/>
    <p:sldLayoutId id="2147483730" r:id="rId4"/>
    <p:sldLayoutId id="2147483734" r:id="rId5"/>
    <p:sldLayoutId id="2147483735" r:id="rId6"/>
    <p:sldLayoutId id="2147483731" r:id="rId7"/>
    <p:sldLayoutId id="2147483719" r:id="rId8"/>
    <p:sldLayoutId id="2147483741" r:id="rId9"/>
    <p:sldLayoutId id="2147483732" r:id="rId10"/>
    <p:sldLayoutId id="2147483733" r:id="rId11"/>
    <p:sldLayoutId id="2147483783" r:id="rId12"/>
    <p:sldLayoutId id="2147483784" r:id="rId13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72000" y="0"/>
            <a:ext cx="3672000" cy="28575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1800">
              <a:solidFill>
                <a:srgbClr val="415481"/>
              </a:solidFill>
              <a:latin typeface="Roboto Light"/>
            </a:endParaRPr>
          </a:p>
        </p:txBody>
      </p:sp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3962439" y="910169"/>
            <a:ext cx="3124201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3962439" y="475124"/>
            <a:ext cx="3124201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 algn="l"/>
            <a:r>
              <a:rPr lang="x-none" sz="2000" dirty="0" smtClean="0"/>
              <a:t>PORTFOLIO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823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bg2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27" y="910169"/>
            <a:ext cx="43199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252003" y="475124"/>
            <a:ext cx="4320000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 algn="l"/>
            <a:r>
              <a:rPr lang="x-none" sz="2000" baseline="0" dirty="0" smtClean="0"/>
              <a:t>Portfolio</a:t>
            </a:r>
            <a:endParaRPr lang="en-US" sz="2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2000" y="2162659"/>
            <a:ext cx="8229600" cy="2218841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pic>
        <p:nvPicPr>
          <p:cNvPr id="9" name="Picture 8" descr="5.png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230221"/>
            <a:ext cx="720000" cy="162623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794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13" r:id="rId2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252067" y="910169"/>
            <a:ext cx="7901399" cy="423333"/>
          </a:xfrm>
          <a:prstGeom prst="rect">
            <a:avLst/>
          </a:prstGeom>
        </p:spPr>
        <p:txBody>
          <a:bodyPr lIns="68564" tIns="0" rIns="68564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418195"/>
            <a:ext cx="8640000" cy="1439332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2" name="Text Placeholder 8"/>
          <p:cNvSpPr txBox="1">
            <a:spLocks/>
          </p:cNvSpPr>
          <p:nvPr/>
        </p:nvSpPr>
        <p:spPr>
          <a:xfrm>
            <a:off x="252067" y="475124"/>
            <a:ext cx="7901399" cy="435092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lvl="0"/>
            <a:r>
              <a:rPr lang="x-none" sz="2000" dirty="0" smtClean="0"/>
              <a:t>CHART</a:t>
            </a:r>
            <a:endParaRPr lang="en-US" sz="20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5228194"/>
            <a:ext cx="4320000" cy="164630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>
              <a:defRPr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pic>
        <p:nvPicPr>
          <p:cNvPr id="9" name="Picture 8" descr="5.png"/>
          <p:cNvPicPr>
            <a:picLocks noChangeAspect="1"/>
          </p:cNvPicPr>
          <p:nvPr/>
        </p:nvPicPr>
        <p:blipFill rotWithShape="1"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" r="-27"/>
          <a:stretch/>
        </p:blipFill>
        <p:spPr>
          <a:xfrm>
            <a:off x="360000" y="5230221"/>
            <a:ext cx="720000" cy="162623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3214" y="619809"/>
            <a:ext cx="462260" cy="441908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wrap="none" lIns="143963" tIns="134997" rIns="143963" bIns="134997" anchor="ctr" anchorCtr="1">
            <a:spAutoFit/>
          </a:bodyPr>
          <a:lstStyle>
            <a:lvl1pPr>
              <a:defRPr lang="en-US" sz="1100">
                <a:ln>
                  <a:noFill/>
                </a:ln>
                <a:solidFill>
                  <a:schemeClr val="accent2"/>
                </a:solidFill>
                <a:latin typeface="Roboto Light"/>
                <a:cs typeface="Roboto Light"/>
              </a:defRPr>
            </a:lvl1pPr>
          </a:lstStyle>
          <a:p>
            <a:pPr defTabSz="685783"/>
            <a:fld id="{77513DED-9F41-6D4C-AADB-00EAAC4B4386}" type="slidenum">
              <a:rPr lang="sk-SK" smtClean="0"/>
              <a:pPr defTabSz="685783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841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7" r:id="rId2"/>
    <p:sldLayoutId id="2147483708" r:id="rId3"/>
    <p:sldLayoutId id="2147483699" r:id="rId4"/>
    <p:sldLayoutId id="2147483700" r:id="rId5"/>
    <p:sldLayoutId id="2147483702" r:id="rId6"/>
    <p:sldLayoutId id="2147483656" r:id="rId7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913911" rtl="0" eaLnBrk="1" latinLnBrk="0" hangingPunct="1">
        <a:lnSpc>
          <a:spcPct val="90000"/>
        </a:lnSpc>
        <a:spcBef>
          <a:spcPct val="0"/>
        </a:spcBef>
        <a:buNone/>
        <a:defRPr lang="en-US" sz="2800" b="0" i="0" kern="1200" cap="none">
          <a:solidFill>
            <a:schemeClr val="accent1"/>
          </a:solidFill>
          <a:latin typeface="Roboto Light"/>
          <a:ea typeface="+mn-ea"/>
          <a:cs typeface="Roboto Light"/>
        </a:defRPr>
      </a:lvl1pPr>
    </p:titleStyle>
    <p:bodyStyle>
      <a:lvl1pPr marL="0" indent="0" algn="l" defTabSz="9139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694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391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0867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7821" indent="0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124203" y="5297005"/>
            <a:ext cx="2895600" cy="305152"/>
          </a:xfrm>
          <a:prstGeom prst="rect">
            <a:avLst/>
          </a:prstGeom>
        </p:spPr>
        <p:txBody>
          <a:bodyPr vert="horz" lIns="68564" tIns="34281" rIns="68564" bIns="34281" anchor="b" anchorCtr="0">
            <a:noAutofit/>
          </a:bodyPr>
          <a:lstStyle>
            <a:lvl1pPr algn="ctr">
              <a:defRPr lang="en-US"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/>
              <a:t>www.graphicriver.net/goashape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1333533"/>
            <a:ext cx="8229600" cy="3771194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1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defTabSz="456947" rtl="0" eaLnBrk="1" latinLnBrk="0" hangingPunct="1">
        <a:spcBef>
          <a:spcPct val="0"/>
        </a:spcBef>
        <a:buNone/>
        <a:defRPr lang="en-US" sz="2800" b="0" i="0" kern="1200" cap="none">
          <a:solidFill>
            <a:schemeClr val="accent2"/>
          </a:solidFill>
          <a:latin typeface="Roboto Light"/>
          <a:ea typeface="+mj-ea"/>
          <a:cs typeface="Roboto Light"/>
        </a:defRPr>
      </a:lvl1pPr>
    </p:titleStyle>
    <p:bodyStyle>
      <a:lvl1pPr marL="0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b="0" i="0" kern="1200" cap="none">
          <a:solidFill>
            <a:srgbClr val="797979"/>
          </a:solidFill>
          <a:latin typeface="Roboto Light"/>
          <a:ea typeface="+mj-ea"/>
          <a:cs typeface="Roboto Light"/>
        </a:defRPr>
      </a:lvl1pPr>
      <a:lvl2pPr marL="456947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2pPr>
      <a:lvl3pPr marL="913911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3pPr>
      <a:lvl4pPr marL="1370867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4pPr>
      <a:lvl5pPr marL="1827821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en-US" sz="1000" kern="1200" cap="none">
          <a:solidFill>
            <a:srgbClr val="797979"/>
          </a:solidFill>
          <a:latin typeface="Roboto Light"/>
          <a:ea typeface="+mn-ea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68564" tIns="34281" rIns="68564" bIns="34281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91201" y="5297005"/>
            <a:ext cx="2895600" cy="305152"/>
          </a:xfrm>
          <a:prstGeom prst="rect">
            <a:avLst/>
          </a:prstGeom>
        </p:spPr>
        <p:txBody>
          <a:bodyPr vert="horz" lIns="68564" tIns="34281" rIns="68564" bIns="34281" anchor="b" anchorCtr="0">
            <a:noAutofit/>
          </a:bodyPr>
          <a:lstStyle>
            <a:lvl1pPr algn="ctr">
              <a:defRPr lang="en-US" sz="1000" i="0" u="none" spc="0">
                <a:solidFill>
                  <a:srgbClr val="A7B5BF"/>
                </a:solidFill>
                <a:latin typeface="Roboto Light"/>
                <a:cs typeface="Roboto Light"/>
              </a:defRPr>
            </a:lvl1pPr>
          </a:lstStyle>
          <a:p>
            <a:r>
              <a:rPr lang="en-US"/>
              <a:t>www.graphicriver.net/goashape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1333533"/>
            <a:ext cx="8229600" cy="3771194"/>
          </a:xfrm>
          <a:prstGeom prst="rect">
            <a:avLst/>
          </a:prstGeom>
        </p:spPr>
        <p:txBody>
          <a:bodyPr vert="horz" lIns="68564" tIns="34281" rIns="68564" bIns="34281" rtlCol="0">
            <a:no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85" r:id="rId3"/>
    <p:sldLayoutId id="2147483786" r:id="rId4"/>
  </p:sldLayoutIdLst>
  <p:transition spd="slow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defTabSz="456947" rtl="0" eaLnBrk="1" latinLnBrk="0" hangingPunct="1">
        <a:spcBef>
          <a:spcPct val="0"/>
        </a:spcBef>
        <a:buNone/>
        <a:defRPr lang="en-US" sz="2800" b="0" i="0" kern="1200" cap="none">
          <a:solidFill>
            <a:schemeClr val="bg2"/>
          </a:solidFill>
          <a:latin typeface="Roboto Light"/>
          <a:ea typeface="+mj-ea"/>
          <a:cs typeface="Roboto Light"/>
        </a:defRPr>
      </a:lvl1pPr>
    </p:titleStyle>
    <p:bodyStyle>
      <a:lvl1pPr marL="0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b="0" i="0" kern="1200" cap="none">
          <a:solidFill>
            <a:srgbClr val="797979"/>
          </a:solidFill>
          <a:latin typeface="Roboto Light"/>
          <a:ea typeface="+mj-ea"/>
          <a:cs typeface="Roboto Light"/>
        </a:defRPr>
      </a:lvl1pPr>
      <a:lvl2pPr marL="456947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2pPr>
      <a:lvl3pPr marL="913911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3pPr>
      <a:lvl4pPr marL="1370867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sk-SK" sz="1000" kern="1200" cap="none">
          <a:solidFill>
            <a:srgbClr val="797979"/>
          </a:solidFill>
          <a:latin typeface="Roboto Light"/>
          <a:ea typeface="+mn-ea"/>
          <a:cs typeface="Roboto Light"/>
        </a:defRPr>
      </a:lvl4pPr>
      <a:lvl5pPr marL="1827821" indent="0" algn="ctr" defTabSz="456947" rtl="0" eaLnBrk="1" latinLnBrk="0" hangingPunct="1">
        <a:lnSpc>
          <a:spcPct val="120000"/>
        </a:lnSpc>
        <a:spcBef>
          <a:spcPct val="20000"/>
        </a:spcBef>
        <a:buFont typeface="Arial"/>
        <a:buNone/>
        <a:defRPr lang="en-US" sz="1000" kern="1200" cap="none">
          <a:solidFill>
            <a:srgbClr val="797979"/>
          </a:solidFill>
          <a:latin typeface="Roboto Light"/>
          <a:ea typeface="+mn-ea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21768" r="765" b="19414"/>
          <a:stretch/>
        </p:blipFill>
        <p:spPr>
          <a:xfrm flipH="1">
            <a:off x="0" y="0"/>
            <a:ext cx="91440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595" y="3871369"/>
            <a:ext cx="4094503" cy="1601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chemeClr val="tx2"/>
                </a:solidFill>
                <a:latin typeface="Calibri"/>
                <a:cs typeface="Calibri"/>
              </a:rPr>
              <a:t>Building a</a:t>
            </a:r>
          </a:p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chemeClr val="tx2"/>
                </a:solidFill>
                <a:latin typeface="Calibri"/>
                <a:cs typeface="Calibri"/>
              </a:rPr>
              <a:t>Better Budget</a:t>
            </a:r>
            <a:endParaRPr lang="en-US" sz="5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870450"/>
            <a:ext cx="1968500" cy="5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28143" y="1496786"/>
            <a:ext cx="5114656" cy="4218214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$2,000 balance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19.8% APR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Minimum payment 2.5% of balance or $20, whichever is higher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Make only the minimum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payments:</a:t>
            </a:r>
            <a:b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en-US" sz="2000" i="1" dirty="0" smtClean="0">
                <a:solidFill>
                  <a:schemeClr val="bg1"/>
                </a:solidFill>
                <a:latin typeface="Calibri"/>
                <a:cs typeface="Calibri"/>
              </a:rPr>
              <a:t> - It </a:t>
            </a:r>
            <a:r>
              <a:rPr lang="en-US" sz="2000" i="1" dirty="0">
                <a:solidFill>
                  <a:schemeClr val="bg1"/>
                </a:solidFill>
                <a:latin typeface="Calibri"/>
                <a:cs typeface="Calibri"/>
              </a:rPr>
              <a:t>will take almost 14.5 years to </a:t>
            </a:r>
            <a:r>
              <a:rPr lang="en-US" sz="2000" i="1" dirty="0" smtClean="0">
                <a:solidFill>
                  <a:schemeClr val="bg1"/>
                </a:solidFill>
                <a:latin typeface="Calibri"/>
                <a:cs typeface="Calibri"/>
              </a:rPr>
              <a:t>repay</a:t>
            </a:r>
            <a:br>
              <a:rPr lang="en-US" sz="2000" i="1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bg1"/>
                </a:solidFill>
                <a:latin typeface="Calibri"/>
                <a:cs typeface="Calibri"/>
              </a:rPr>
              <a:t>   - It </a:t>
            </a:r>
            <a:r>
              <a:rPr lang="en-US" sz="2000" i="1" dirty="0">
                <a:solidFill>
                  <a:schemeClr val="bg1"/>
                </a:solidFill>
                <a:latin typeface="Calibri"/>
                <a:cs typeface="Calibri"/>
              </a:rPr>
              <a:t>will cost $2,848 in interest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2788" y="660400"/>
            <a:ext cx="5242369" cy="765147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Credit Card Example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13394055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0" r="11792"/>
          <a:stretch/>
        </p:blipFill>
        <p:spPr>
          <a:xfrm>
            <a:off x="0" y="0"/>
            <a:ext cx="3510643" cy="5715000"/>
          </a:xfrm>
          <a:prstGeom prst="rect">
            <a:avLst/>
          </a:prstGeom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362857" y="1478634"/>
            <a:ext cx="4208728" cy="380764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We spend what we make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Automate it!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Don’</a:t>
            </a: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t 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wait until </a:t>
            </a: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after</a:t>
            </a:r>
            <a:b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bills 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are paid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“You” 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are </a:t>
            </a: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an</a:t>
            </a:r>
            <a:b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essential 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expense</a:t>
            </a:r>
            <a:endParaRPr lang="en-US" sz="2400" dirty="0">
              <a:solidFill>
                <a:schemeClr val="accent1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2857" y="679022"/>
            <a:ext cx="4259942" cy="908477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Start Saving Now</a:t>
            </a:r>
            <a:endParaRPr lang="en-US" sz="3600" dirty="0"/>
          </a:p>
        </p:txBody>
      </p:sp>
      <p:pic>
        <p:nvPicPr>
          <p:cNvPr id="4" name="Picture 3" descr="17809833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8095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42" y="5115256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799" y="1496785"/>
            <a:ext cx="3759201" cy="4031947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Write it all down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Keep receipts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Use debit or credit card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Monitor ATM use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Use expense tracking software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799" y="660400"/>
            <a:ext cx="4447713" cy="765147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Track Where It Goes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7878267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9"/>
          <a:stretch/>
        </p:blipFill>
        <p:spPr>
          <a:xfrm>
            <a:off x="0" y="0"/>
            <a:ext cx="4157705" cy="5715000"/>
          </a:xfrm>
          <a:prstGeom prst="rect">
            <a:avLst/>
          </a:prstGeom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Construct the Budget</a:t>
            </a:r>
            <a:endParaRPr lang="en-US" sz="3600" dirty="0"/>
          </a:p>
        </p:txBody>
      </p:sp>
      <p:sp>
        <p:nvSpPr>
          <p:cNvPr id="59" name="Obdĺžnik 58"/>
          <p:cNvSpPr/>
          <p:nvPr/>
        </p:nvSpPr>
        <p:spPr>
          <a:xfrm>
            <a:off x="286325" y="3084287"/>
            <a:ext cx="2692235" cy="430960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t"/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Paper budget form</a:t>
            </a:r>
          </a:p>
        </p:txBody>
      </p:sp>
      <p:sp>
        <p:nvSpPr>
          <p:cNvPr id="60" name="Obdĺžnik 59"/>
          <p:cNvSpPr/>
          <p:nvPr/>
        </p:nvSpPr>
        <p:spPr>
          <a:xfrm>
            <a:off x="3239138" y="3084288"/>
            <a:ext cx="2700001" cy="417738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t"/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Online budget form</a:t>
            </a:r>
          </a:p>
        </p:txBody>
      </p:sp>
      <p:sp>
        <p:nvSpPr>
          <p:cNvPr id="61" name="Obdĺžnik 60"/>
          <p:cNvSpPr/>
          <p:nvPr/>
        </p:nvSpPr>
        <p:spPr>
          <a:xfrm>
            <a:off x="6203835" y="3084287"/>
            <a:ext cx="2700001" cy="427799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t"/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Spreadsheet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79" r="2284" b="10328"/>
          <a:stretch/>
        </p:blipFill>
        <p:spPr>
          <a:xfrm>
            <a:off x="3239138" y="1789482"/>
            <a:ext cx="2700001" cy="1294806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435" r="2124" b="21389"/>
          <a:stretch/>
        </p:blipFill>
        <p:spPr>
          <a:xfrm>
            <a:off x="6203835" y="1789481"/>
            <a:ext cx="2685750" cy="1294807"/>
          </a:xfrm>
        </p:spPr>
      </p:pic>
      <p:pic>
        <p:nvPicPr>
          <p:cNvPr id="2" name="Picture 1" descr="14816782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17163" r="2478" b="13371"/>
          <a:stretch/>
        </p:blipFill>
        <p:spPr>
          <a:xfrm>
            <a:off x="286325" y="1789482"/>
            <a:ext cx="2692236" cy="1294806"/>
          </a:xfrm>
          <a:prstGeom prst="rect">
            <a:avLst/>
          </a:prstGeom>
        </p:spPr>
      </p:pic>
      <p:pic>
        <p:nvPicPr>
          <p:cNvPr id="11" name="Picture 10" descr="SuncoastCU_logo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252416" y="1179287"/>
            <a:ext cx="3802513" cy="368790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Be conservative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with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non</a:t>
            </a: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-guaranteed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income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Overtime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/>
            </a:r>
            <a:b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Bonuses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/>
            </a:r>
            <a:b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Fluctuating income</a:t>
            </a:r>
            <a:b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Commissions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/>
            </a:r>
            <a:b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Seasonal</a:t>
            </a:r>
            <a:endParaRPr lang="en-US" sz="2000" i="1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If get large refund,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/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may </a:t>
            </a: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want to adjust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/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tax </a:t>
            </a: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withholdings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2008" y="553358"/>
            <a:ext cx="4320003" cy="535214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Income</a:t>
            </a:r>
            <a:endParaRPr lang="en-US" sz="3200" dirty="0"/>
          </a:p>
        </p:txBody>
      </p:sp>
      <p:pic>
        <p:nvPicPr>
          <p:cNvPr id="4" name="Picture 3" descr="15414115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r="21481"/>
          <a:stretch/>
        </p:blipFill>
        <p:spPr>
          <a:xfrm>
            <a:off x="4572010" y="0"/>
            <a:ext cx="4571989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22" y="518577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45000" y="1029733"/>
            <a:ext cx="4497798" cy="5015468"/>
          </a:xfrm>
          <a:noFill/>
        </p:spPr>
        <p:txBody>
          <a:bodyPr>
            <a:noAutofit/>
          </a:bodyPr>
          <a:lstStyle/>
          <a:p>
            <a:pPr marL="347472" indent="-347472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Two columns –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current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and </a:t>
            </a: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proposed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In</a:t>
            </a: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“current” column</a:t>
            </a: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, list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all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current expenses: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chemeClr val="accent1"/>
                </a:solidFill>
                <a:latin typeface="Calibri"/>
                <a:cs typeface="Calibri"/>
              </a:rPr>
              <a:t>   - 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Fixed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/>
            </a:r>
            <a:b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Variable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/Periodic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Subtract total from income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Make changes if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needed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chemeClr val="accent1"/>
                </a:solidFill>
                <a:latin typeface="Calibri"/>
                <a:cs typeface="Calibri"/>
              </a:rPr>
              <a:t>   - 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Essential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vs. 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discretionary</a:t>
            </a:r>
            <a:b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Add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goals 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</a:pPr>
            <a:endParaRPr lang="en-US" sz="24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47472" indent="-347472">
              <a:lnSpc>
                <a:spcPct val="100000"/>
              </a:lnSpc>
              <a:buFont typeface="Arial"/>
              <a:buChar char="•"/>
            </a:pPr>
            <a:endParaRPr lang="en-US" sz="24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417788" y="326572"/>
            <a:ext cx="4625512" cy="1098976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Expenses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1646293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r="33897"/>
          <a:stretch/>
        </p:blipFill>
        <p:spPr>
          <a:xfrm>
            <a:off x="0" y="0"/>
            <a:ext cx="4136572" cy="5715000"/>
          </a:xfrm>
          <a:prstGeom prst="rect">
            <a:avLst/>
          </a:prstGeom>
        </p:spPr>
      </p:pic>
      <p:pic>
        <p:nvPicPr>
          <p:cNvPr id="8" name="Picture 7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adpis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Action Items</a:t>
            </a:r>
            <a:endParaRPr lang="en-US" dirty="0"/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quarter" idx="22"/>
          </p:nvPr>
        </p:nvSpPr>
        <p:spPr>
          <a:xfrm>
            <a:off x="445556" y="2954037"/>
            <a:ext cx="2389101" cy="53851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54BFFF"/>
                </a:solidFill>
                <a:latin typeface="Calibri"/>
                <a:cs typeface="Calibri"/>
              </a:rPr>
              <a:t>Increase </a:t>
            </a:r>
            <a:r>
              <a:rPr lang="en-US" sz="2000" dirty="0" smtClean="0">
                <a:solidFill>
                  <a:srgbClr val="54BFFF"/>
                </a:solidFill>
                <a:latin typeface="Calibri"/>
                <a:cs typeface="Calibri"/>
              </a:rPr>
              <a:t>income</a:t>
            </a:r>
            <a:endParaRPr lang="en-US" sz="2000" dirty="0">
              <a:solidFill>
                <a:srgbClr val="54BFFF"/>
              </a:solidFill>
              <a:latin typeface="Calibri"/>
              <a:cs typeface="Calibri"/>
            </a:endParaRPr>
          </a:p>
        </p:txBody>
      </p:sp>
      <p:sp>
        <p:nvSpPr>
          <p:cNvPr id="28" name="Zástupný symbol textu 27"/>
          <p:cNvSpPr>
            <a:spLocks noGrp="1"/>
          </p:cNvSpPr>
          <p:nvPr>
            <p:ph type="body" sz="quarter" idx="28"/>
          </p:nvPr>
        </p:nvSpPr>
        <p:spPr>
          <a:xfrm>
            <a:off x="446088" y="3485280"/>
            <a:ext cx="2389101" cy="9971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>
                <a:latin typeface="Calibri"/>
                <a:cs typeface="Calibri"/>
              </a:rPr>
              <a:t>Overtime, part-time, </a:t>
            </a:r>
            <a:r>
              <a:rPr lang="en-US" sz="1800" dirty="0" smtClean="0">
                <a:latin typeface="Calibri"/>
                <a:cs typeface="Calibri"/>
              </a:rPr>
              <a:t>better pay</a:t>
            </a:r>
            <a:r>
              <a:rPr lang="en-US" sz="1800" dirty="0">
                <a:latin typeface="Calibri"/>
                <a:cs typeface="Calibri"/>
              </a:rPr>
              <a:t>, sell things</a:t>
            </a:r>
          </a:p>
        </p:txBody>
      </p:sp>
      <p:sp>
        <p:nvSpPr>
          <p:cNvPr id="30" name="Zástupný symbol textu 29"/>
          <p:cNvSpPr>
            <a:spLocks noGrp="1"/>
          </p:cNvSpPr>
          <p:nvPr>
            <p:ph type="body" sz="quarter" idx="30"/>
          </p:nvPr>
        </p:nvSpPr>
        <p:spPr>
          <a:xfrm>
            <a:off x="3268890" y="3485280"/>
            <a:ext cx="2607275" cy="9971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>
                <a:latin typeface="Calibri"/>
                <a:cs typeface="Calibri"/>
              </a:rPr>
              <a:t>Reduce</a:t>
            </a:r>
            <a:r>
              <a:rPr lang="en-US" sz="1800" dirty="0" smtClean="0">
                <a:latin typeface="Calibri"/>
                <a:cs typeface="Calibri"/>
              </a:rPr>
              <a:t>, substitute, postpone</a:t>
            </a:r>
            <a:r>
              <a:rPr lang="en-US" sz="1800" dirty="0">
                <a:latin typeface="Calibri"/>
                <a:cs typeface="Calibri"/>
              </a:rPr>
              <a:t>, forego</a:t>
            </a:r>
          </a:p>
        </p:txBody>
      </p:sp>
      <p:sp>
        <p:nvSpPr>
          <p:cNvPr id="29" name="Zástupný symbol textu 28"/>
          <p:cNvSpPr>
            <a:spLocks noGrp="1"/>
          </p:cNvSpPr>
          <p:nvPr>
            <p:ph type="body" sz="quarter" idx="29"/>
          </p:nvPr>
        </p:nvSpPr>
        <p:spPr>
          <a:xfrm>
            <a:off x="3268936" y="2931668"/>
            <a:ext cx="2607275" cy="665535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699B"/>
                </a:solidFill>
                <a:latin typeface="Calibri"/>
                <a:cs typeface="Calibri"/>
              </a:rPr>
              <a:t>Decrease </a:t>
            </a:r>
            <a:r>
              <a:rPr lang="en-US" sz="2000" dirty="0" smtClean="0">
                <a:solidFill>
                  <a:srgbClr val="00699B"/>
                </a:solidFill>
                <a:latin typeface="Calibri"/>
                <a:cs typeface="Calibri"/>
              </a:rPr>
              <a:t>spending</a:t>
            </a:r>
            <a:endParaRPr lang="en-US" sz="2000" dirty="0">
              <a:solidFill>
                <a:srgbClr val="00699B"/>
              </a:solidFill>
              <a:latin typeface="Calibri"/>
              <a:cs typeface="Calibri"/>
            </a:endParaRPr>
          </a:p>
        </p:txBody>
      </p:sp>
      <p:sp>
        <p:nvSpPr>
          <p:cNvPr id="31" name="Zástupný symbol textu 30"/>
          <p:cNvSpPr>
            <a:spLocks noGrp="1"/>
          </p:cNvSpPr>
          <p:nvPr>
            <p:ph type="body" sz="quarter" idx="31"/>
          </p:nvPr>
        </p:nvSpPr>
        <p:spPr>
          <a:xfrm>
            <a:off x="6276440" y="2946749"/>
            <a:ext cx="2615560" cy="1535713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965"/>
                </a:solidFill>
                <a:latin typeface="Calibri"/>
                <a:cs typeface="Calibri"/>
              </a:rPr>
              <a:t>Don’t </a:t>
            </a:r>
            <a:r>
              <a:rPr lang="en-US" sz="2000" dirty="0">
                <a:solidFill>
                  <a:srgbClr val="003965"/>
                </a:solidFill>
                <a:latin typeface="Calibri"/>
                <a:cs typeface="Calibri"/>
              </a:rPr>
              <a:t>forget goals!</a:t>
            </a:r>
          </a:p>
        </p:txBody>
      </p:sp>
      <p:sp>
        <p:nvSpPr>
          <p:cNvPr id="68" name="Obdĺžnik 67"/>
          <p:cNvSpPr/>
          <p:nvPr/>
        </p:nvSpPr>
        <p:spPr>
          <a:xfrm>
            <a:off x="3268362" y="2863071"/>
            <a:ext cx="2607849" cy="78527"/>
          </a:xfrm>
          <a:prstGeom prst="rect">
            <a:avLst/>
          </a:prstGeom>
          <a:solidFill>
            <a:srgbClr val="006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69" name="Obdĺžnik 68"/>
          <p:cNvSpPr/>
          <p:nvPr/>
        </p:nvSpPr>
        <p:spPr>
          <a:xfrm>
            <a:off x="6276968" y="2863072"/>
            <a:ext cx="2615032" cy="75260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72" name="Obdĺžnik 71"/>
          <p:cNvSpPr/>
          <p:nvPr/>
        </p:nvSpPr>
        <p:spPr>
          <a:xfrm>
            <a:off x="446088" y="2870358"/>
            <a:ext cx="2388569" cy="75261"/>
          </a:xfrm>
          <a:prstGeom prst="rect">
            <a:avLst/>
          </a:prstGeom>
          <a:solidFill>
            <a:srgbClr val="54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1266558" y="1689176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87100" y="1681889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288418" y="1710719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pic>
        <p:nvPicPr>
          <p:cNvPr id="16" name="Picture 15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786518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r="11296"/>
          <a:stretch/>
        </p:blipFill>
        <p:spPr>
          <a:xfrm>
            <a:off x="4862030" y="0"/>
            <a:ext cx="4296578" cy="571500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371930" y="1732628"/>
            <a:ext cx="4145647" cy="254907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Understand positive debt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vs. negative </a:t>
            </a: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debt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Don’</a:t>
            </a: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t 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charge more </a:t>
            </a: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than</a:t>
            </a:r>
            <a:b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can 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pay </a:t>
            </a: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off 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in full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Seek lower interest rates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714" y="679023"/>
            <a:ext cx="4227297" cy="654480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Budget Busters </a:t>
            </a: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–</a:t>
            </a:r>
            <a:b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Debt</a:t>
            </a:r>
            <a:endParaRPr lang="en-US" sz="3200" dirty="0"/>
          </a:p>
        </p:txBody>
      </p:sp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6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353788" y="1774964"/>
            <a:ext cx="4145647" cy="257023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7472" indent="-347472">
              <a:buFont typeface="Arial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Money Choice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Assessment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Do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I need it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?</a:t>
            </a:r>
            <a:b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Do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I need it now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?</a:t>
            </a:r>
            <a:b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What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would happen 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if</a:t>
            </a:r>
            <a:b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  didn’t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have it?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642" y="679023"/>
            <a:ext cx="4526387" cy="654480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Budget Busters </a:t>
            </a: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–</a:t>
            </a:r>
            <a:b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Spending</a:t>
            </a:r>
            <a:endParaRPr lang="en-US" sz="3200" dirty="0"/>
          </a:p>
        </p:txBody>
      </p:sp>
      <p:pic>
        <p:nvPicPr>
          <p:cNvPr id="9" name="Picture 8" descr="786518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r="11296"/>
          <a:stretch/>
        </p:blipFill>
        <p:spPr>
          <a:xfrm>
            <a:off x="4862030" y="0"/>
            <a:ext cx="4296578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6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799" y="1255011"/>
            <a:ext cx="4319999" cy="4332989"/>
          </a:xfrm>
        </p:spPr>
        <p:txBody>
          <a:bodyPr>
            <a:noAutofit/>
          </a:bodyPr>
          <a:lstStyle/>
          <a:p>
            <a:pPr marL="347472" indent="-347472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Visualize success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Stay organized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Be realistic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Monitor progress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Expect setbacks</a:t>
            </a:r>
          </a:p>
          <a:p>
            <a:pPr marL="347472" indent="-347472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Reward </a:t>
            </a:r>
            <a:r>
              <a:rPr lang="en-US" sz="24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yourself</a:t>
            </a:r>
            <a:br>
              <a:rPr lang="en-US" sz="24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along </a:t>
            </a: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way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799" y="506917"/>
            <a:ext cx="4447713" cy="522816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Stay Motivated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783779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40753"/>
          <a:stretch/>
        </p:blipFill>
        <p:spPr>
          <a:xfrm>
            <a:off x="0" y="0"/>
            <a:ext cx="4368801" cy="5715000"/>
          </a:xfrm>
          <a:prstGeom prst="rect">
            <a:avLst/>
          </a:prstGeom>
        </p:spPr>
      </p:pic>
      <p:pic>
        <p:nvPicPr>
          <p:cNvPr id="8" name="Picture 7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4823997" y="1865999"/>
            <a:ext cx="4319588" cy="3217333"/>
          </a:xfrm>
        </p:spPr>
        <p:txBody>
          <a:bodyPr/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If you are one of the many people for whom the word “budget” is the same as the word “denial,” you may be surprised </a:t>
            </a: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18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learn that the opposite is true. A </a:t>
            </a: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well-designed </a:t>
            </a:r>
            <a:r>
              <a:rPr lang="en-US" sz="18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budget is the best way for </a:t>
            </a: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you to </a:t>
            </a:r>
            <a:r>
              <a:rPr lang="en-US" sz="18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reach goals and achieve financial independence – without having to sacrifice all of life’s pleasures.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23997" y="568816"/>
            <a:ext cx="4320003" cy="423333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Building a </a:t>
            </a:r>
            <a:b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Better Budget</a:t>
            </a:r>
            <a:endParaRPr lang="en-US" sz="3600" dirty="0"/>
          </a:p>
        </p:txBody>
      </p:sp>
      <p:pic>
        <p:nvPicPr>
          <p:cNvPr id="2" name="Picture 1" descr="46897372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2" r="36574"/>
          <a:stretch/>
        </p:blipFill>
        <p:spPr>
          <a:xfrm>
            <a:off x="4" y="0"/>
            <a:ext cx="4572000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442907" y="1224643"/>
            <a:ext cx="7213374" cy="3202214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7472" indent="-347472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What can you do today/in 3 months/this year?</a:t>
            </a:r>
          </a:p>
          <a:p>
            <a:pPr marL="347472" indent="-347472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Draw up a milestone calendar</a:t>
            </a:r>
          </a:p>
          <a:p>
            <a:pPr marL="347472" indent="-347472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Remember – a budget is a springboard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to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financial independence</a:t>
            </a:r>
            <a:endParaRPr lang="en-US" sz="2400" dirty="0">
              <a:solidFill>
                <a:schemeClr val="accent1"/>
              </a:solidFill>
              <a:latin typeface="Calibri"/>
              <a:ea typeface="ＭＳ Ｐゴシック" charset="0"/>
              <a:cs typeface="Calibri"/>
            </a:endParaRPr>
          </a:p>
          <a:p>
            <a:pPr marL="347472" indent="-347472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Have patience – success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doesn’</a:t>
            </a: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t happen</a:t>
            </a:r>
            <a:b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overnight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altLang="ja-JP" sz="2400" dirty="0" smtClean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but </a:t>
            </a:r>
            <a:r>
              <a:rPr lang="en-US" altLang="ja-JP" sz="240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rPr>
              <a:t>over time</a:t>
            </a:r>
            <a:endParaRPr lang="en-US" sz="2400" dirty="0">
              <a:solidFill>
                <a:schemeClr val="accent1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2499" y="525167"/>
            <a:ext cx="6896278" cy="423333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What are you going to do now?</a:t>
            </a:r>
            <a:endParaRPr lang="en-US" sz="3200" dirty="0"/>
          </a:p>
        </p:txBody>
      </p:sp>
      <p:pic>
        <p:nvPicPr>
          <p:cNvPr id="5" name="Picture 4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92829"/>
            <a:ext cx="9144000" cy="803379"/>
          </a:xfrm>
        </p:spPr>
        <p:txBody>
          <a:bodyPr/>
          <a:lstStyle/>
          <a:p>
            <a:pPr algn="ctr"/>
            <a:r>
              <a:rPr kumimoji="1" lang="en-US" sz="3600" dirty="0" smtClean="0"/>
              <a:t>Find Us On Social Media</a:t>
            </a:r>
            <a:endParaRPr lang="en-US" sz="3600" dirty="0"/>
          </a:p>
        </p:txBody>
      </p:sp>
      <p:pic>
        <p:nvPicPr>
          <p:cNvPr id="8" name="Picture 7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77" y="5137799"/>
            <a:ext cx="1210545" cy="3420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57" y="2662514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08" y="2662514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24" y="2662514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40" y="26625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coastCU_logo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07" y="4593359"/>
            <a:ext cx="2212619" cy="625187"/>
          </a:xfrm>
          <a:prstGeom prst="rect">
            <a:avLst/>
          </a:prstGeom>
        </p:spPr>
      </p:pic>
      <p:pic>
        <p:nvPicPr>
          <p:cNvPr id="3" name="Picture 2" descr="thank you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7" y="2259445"/>
            <a:ext cx="47117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799" y="1585218"/>
            <a:ext cx="4319999" cy="2333640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Achieve goals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Use money efficiently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Become financially secure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One rule: expenses &lt; income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799" y="679265"/>
            <a:ext cx="4447713" cy="918631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Why Budget?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1860549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4684"/>
          <a:stretch/>
        </p:blipFill>
        <p:spPr>
          <a:xfrm>
            <a:off x="0" y="0"/>
            <a:ext cx="4387850" cy="5715000"/>
          </a:xfrm>
          <a:prstGeom prst="rect">
            <a:avLst/>
          </a:prstGeom>
        </p:spPr>
      </p:pic>
      <p:pic>
        <p:nvPicPr>
          <p:cNvPr id="10" name="Picture 9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342706" y="1731433"/>
            <a:ext cx="4837075" cy="336435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Easy to procrastinate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Feeling there is </a:t>
            </a:r>
            <a:r>
              <a:rPr lang="en-US" sz="24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never</a:t>
            </a:r>
            <a:br>
              <a:rPr lang="en-US" sz="24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enough </a:t>
            </a: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money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Hard to confront past decisions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Goals are overwhelming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ＭＳ Ｐゴシック" charset="0"/>
              </a:rPr>
              <a:t>Fear lifestyle changes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707" y="502684"/>
            <a:ext cx="4370802" cy="1084815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Obstacles </a:t>
            </a: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to</a:t>
            </a:r>
            <a:b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Getting </a:t>
            </a:r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Started</a:t>
            </a:r>
            <a:endParaRPr lang="en-US" sz="3600" dirty="0"/>
          </a:p>
        </p:txBody>
      </p:sp>
      <p:pic>
        <p:nvPicPr>
          <p:cNvPr id="4" name="Picture 3" descr="8239922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6371"/>
          <a:stretch/>
        </p:blipFill>
        <p:spPr>
          <a:xfrm>
            <a:off x="5397498" y="0"/>
            <a:ext cx="3797299" cy="5715000"/>
          </a:xfrm>
          <a:prstGeom prst="rect">
            <a:avLst/>
          </a:prstGeom>
        </p:spPr>
      </p:pic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36" y="518577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adpis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Characteristics of Goals</a:t>
            </a:r>
            <a:endParaRPr lang="en-US" dirty="0"/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quarter" idx="22"/>
          </p:nvPr>
        </p:nvSpPr>
        <p:spPr>
          <a:xfrm>
            <a:off x="253337" y="2814279"/>
            <a:ext cx="1607038" cy="485656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965"/>
                </a:solidFill>
                <a:latin typeface="Calibri"/>
                <a:cs typeface="Calibri"/>
              </a:rPr>
              <a:t>Specific</a:t>
            </a:r>
            <a:endParaRPr lang="en-US" sz="2000" dirty="0">
              <a:solidFill>
                <a:srgbClr val="003965"/>
              </a:solidFill>
              <a:latin typeface="Calibri"/>
              <a:cs typeface="Calibri"/>
            </a:endParaRPr>
          </a:p>
        </p:txBody>
      </p:sp>
      <p:sp>
        <p:nvSpPr>
          <p:cNvPr id="72" name="Obdĺžnik 71"/>
          <p:cNvSpPr/>
          <p:nvPr/>
        </p:nvSpPr>
        <p:spPr>
          <a:xfrm>
            <a:off x="253337" y="2759677"/>
            <a:ext cx="1607038" cy="122476"/>
          </a:xfrm>
          <a:prstGeom prst="rect">
            <a:avLst/>
          </a:prstGeom>
          <a:solidFill>
            <a:srgbClr val="BBE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>
              <a:solidFill>
                <a:srgbClr val="BBE8F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9438" y="1764689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Zástupný symbol textu 24"/>
          <p:cNvSpPr>
            <a:spLocks noGrp="1"/>
          </p:cNvSpPr>
          <p:nvPr>
            <p:ph type="body" sz="quarter" idx="22"/>
          </p:nvPr>
        </p:nvSpPr>
        <p:spPr>
          <a:xfrm>
            <a:off x="1977790" y="2815337"/>
            <a:ext cx="1607038" cy="485656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965"/>
                </a:solidFill>
                <a:latin typeface="Calibri" charset="0"/>
                <a:ea typeface="ＭＳ Ｐゴシック" charset="0"/>
                <a:cs typeface="ＭＳ Ｐゴシック" charset="0"/>
              </a:rPr>
              <a:t>Measurable</a:t>
            </a:r>
            <a:endParaRPr lang="en-US" sz="2000" dirty="0">
              <a:solidFill>
                <a:srgbClr val="00396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Obdĺžnik 71"/>
          <p:cNvSpPr/>
          <p:nvPr/>
        </p:nvSpPr>
        <p:spPr>
          <a:xfrm>
            <a:off x="1977790" y="2760735"/>
            <a:ext cx="1607038" cy="122476"/>
          </a:xfrm>
          <a:prstGeom prst="rect">
            <a:avLst/>
          </a:prstGeom>
          <a:solidFill>
            <a:srgbClr val="86C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34" name="Rectangle 33"/>
          <p:cNvSpPr/>
          <p:nvPr/>
        </p:nvSpPr>
        <p:spPr>
          <a:xfrm>
            <a:off x="2513891" y="1745152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5" name="Zástupný symbol textu 24"/>
          <p:cNvSpPr>
            <a:spLocks noGrp="1"/>
          </p:cNvSpPr>
          <p:nvPr>
            <p:ph type="body" sz="quarter" idx="22"/>
          </p:nvPr>
        </p:nvSpPr>
        <p:spPr>
          <a:xfrm>
            <a:off x="3700872" y="2814279"/>
            <a:ext cx="1607038" cy="485656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965"/>
                </a:solidFill>
                <a:latin typeface="Calibri" charset="0"/>
                <a:ea typeface="ＭＳ Ｐゴシック" charset="0"/>
                <a:cs typeface="ＭＳ Ｐゴシック" charset="0"/>
              </a:rPr>
              <a:t>Attainable</a:t>
            </a:r>
            <a:endParaRPr lang="en-US" sz="2000" dirty="0">
              <a:solidFill>
                <a:srgbClr val="00396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Obdĺžnik 71"/>
          <p:cNvSpPr/>
          <p:nvPr/>
        </p:nvSpPr>
        <p:spPr>
          <a:xfrm>
            <a:off x="3700872" y="2759677"/>
            <a:ext cx="1607038" cy="122476"/>
          </a:xfrm>
          <a:prstGeom prst="rect">
            <a:avLst/>
          </a:prstGeom>
          <a:solidFill>
            <a:srgbClr val="54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40" name="Rectangle 39"/>
          <p:cNvSpPr/>
          <p:nvPr/>
        </p:nvSpPr>
        <p:spPr>
          <a:xfrm>
            <a:off x="4236973" y="1764689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sp>
        <p:nvSpPr>
          <p:cNvPr id="41" name="Zástupný symbol textu 24"/>
          <p:cNvSpPr>
            <a:spLocks noGrp="1"/>
          </p:cNvSpPr>
          <p:nvPr>
            <p:ph type="body" sz="quarter" idx="22"/>
          </p:nvPr>
        </p:nvSpPr>
        <p:spPr>
          <a:xfrm>
            <a:off x="5472008" y="2820600"/>
            <a:ext cx="1607038" cy="485656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3965"/>
                </a:solidFill>
                <a:latin typeface="Calibri" charset="0"/>
                <a:ea typeface="ＭＳ Ｐゴシック" charset="0"/>
                <a:cs typeface="ＭＳ Ｐゴシック" charset="0"/>
              </a:rPr>
              <a:t>Realistic</a:t>
            </a:r>
            <a:endParaRPr lang="en-US" sz="2000" dirty="0">
              <a:solidFill>
                <a:srgbClr val="00396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Obdĺžnik 71"/>
          <p:cNvSpPr/>
          <p:nvPr/>
        </p:nvSpPr>
        <p:spPr>
          <a:xfrm>
            <a:off x="5472008" y="2765998"/>
            <a:ext cx="1607038" cy="122476"/>
          </a:xfrm>
          <a:prstGeom prst="rect">
            <a:avLst/>
          </a:prstGeom>
          <a:solidFill>
            <a:srgbClr val="006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44" name="Rectangle 43"/>
          <p:cNvSpPr/>
          <p:nvPr/>
        </p:nvSpPr>
        <p:spPr>
          <a:xfrm>
            <a:off x="6008109" y="1771010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5" name="Zástupný symbol textu 24"/>
          <p:cNvSpPr>
            <a:spLocks noGrp="1"/>
          </p:cNvSpPr>
          <p:nvPr>
            <p:ph type="body" sz="quarter" idx="22"/>
          </p:nvPr>
        </p:nvSpPr>
        <p:spPr>
          <a:xfrm>
            <a:off x="7215683" y="2801890"/>
            <a:ext cx="1607038" cy="485656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965"/>
                </a:solidFill>
                <a:latin typeface="Calibri" charset="0"/>
                <a:ea typeface="ＭＳ Ｐゴシック" charset="0"/>
                <a:cs typeface="ＭＳ Ｐゴシック" charset="0"/>
              </a:rPr>
              <a:t>Time-</a:t>
            </a:r>
            <a:r>
              <a:rPr lang="en-US" sz="2000" dirty="0" smtClean="0">
                <a:solidFill>
                  <a:srgbClr val="003965"/>
                </a:solidFill>
                <a:latin typeface="Calibri" charset="0"/>
                <a:ea typeface="ＭＳ Ｐゴシック" charset="0"/>
                <a:cs typeface="ＭＳ Ｐゴシック" charset="0"/>
              </a:rPr>
              <a:t>bound</a:t>
            </a:r>
            <a:endParaRPr lang="en-US" sz="2000" dirty="0">
              <a:solidFill>
                <a:srgbClr val="00396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Obdĺžnik 71"/>
          <p:cNvSpPr/>
          <p:nvPr/>
        </p:nvSpPr>
        <p:spPr>
          <a:xfrm>
            <a:off x="7215683" y="2747288"/>
            <a:ext cx="1607038" cy="122476"/>
          </a:xfrm>
          <a:prstGeom prst="rect">
            <a:avLst/>
          </a:prstGeom>
          <a:solidFill>
            <a:srgbClr val="003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 sz="2400"/>
          </a:p>
        </p:txBody>
      </p:sp>
      <p:sp>
        <p:nvSpPr>
          <p:cNvPr id="48" name="Rectangle 47"/>
          <p:cNvSpPr/>
          <p:nvPr/>
        </p:nvSpPr>
        <p:spPr>
          <a:xfrm>
            <a:off x="7751784" y="1752300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" name="Picture 18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17286" y="584202"/>
            <a:ext cx="7736113" cy="423333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Financial Goal Chart</a:t>
            </a:r>
            <a:endParaRPr lang="en-US" sz="3600" dirty="0"/>
          </a:p>
        </p:txBody>
      </p:sp>
      <p:pic>
        <p:nvPicPr>
          <p:cNvPr id="6" name="Picture 5" descr="Goal-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2" y="1464733"/>
            <a:ext cx="669766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08214" y="584202"/>
            <a:ext cx="7745185" cy="423333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Sample Goals</a:t>
            </a:r>
            <a:endParaRPr lang="en-US" sz="3600" dirty="0"/>
          </a:p>
        </p:txBody>
      </p:sp>
      <p:graphicFrame>
        <p:nvGraphicFramePr>
          <p:cNvPr id="7" name="Group 2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532319"/>
              </p:ext>
            </p:extLst>
          </p:nvPr>
        </p:nvGraphicFramePr>
        <p:xfrm>
          <a:off x="935682" y="1629034"/>
          <a:ext cx="7086600" cy="2971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17320"/>
                <a:gridCol w="1417320"/>
                <a:gridCol w="1417320"/>
                <a:gridCol w="1417320"/>
                <a:gridCol w="1417320"/>
              </a:tblGrid>
              <a:tr h="489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Goal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type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Goal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Target date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Total needed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9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Monthly deposit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5"/>
                    </a:solidFill>
                  </a:tcPr>
                </a:tc>
              </a:tr>
              <a:tr h="703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Short-term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Emergency savings account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1 Year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$1,800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9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$150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5"/>
                    </a:solidFill>
                  </a:tcPr>
                </a:tc>
              </a:tr>
              <a:tr h="5264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Mid-term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Repay debt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 Years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$5,000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9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$200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5"/>
                    </a:solidFill>
                  </a:tcPr>
                </a:tc>
              </a:tr>
              <a:tr h="724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Long-term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Fund retirement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30 Years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$1,000,000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9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$350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5"/>
                    </a:solidFill>
                  </a:tcPr>
                </a:tc>
              </a:tr>
              <a:tr h="52749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  <a:cs typeface="Calibri"/>
                        </a:rPr>
                        <a:t>Total monthly savings for all goals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E"/>
                        </a:buClr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$700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189" marR="72189" marT="36100" marB="36100" anchor="ctr" horzOverflow="overflow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5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22799" y="1821064"/>
            <a:ext cx="4319999" cy="2723718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3-6 months of 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essential</a:t>
            </a:r>
            <a:br>
              <a:rPr lang="en-US" sz="24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living </a:t>
            </a:r>
            <a:r>
              <a:rPr lang="en-US" sz="24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expenses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Liquid account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Create fund while working toward other goals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22799" y="506916"/>
            <a:ext cx="4447713" cy="918631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Establish an Emergency </a:t>
            </a: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Account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017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4763513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9" r="20282"/>
          <a:stretch/>
        </p:blipFill>
        <p:spPr>
          <a:xfrm>
            <a:off x="1" y="0"/>
            <a:ext cx="4387850" cy="5715000"/>
          </a:xfrm>
          <a:prstGeom prst="rect">
            <a:avLst/>
          </a:prstGeom>
        </p:spPr>
      </p:pic>
      <p:pic>
        <p:nvPicPr>
          <p:cNvPr id="7" name="Picture 6" descr="SuncoastCU_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type="body" sz="quarter" idx="21"/>
          </p:nvPr>
        </p:nvSpPr>
        <p:spPr>
          <a:xfrm>
            <a:off x="343121" y="1351653"/>
            <a:ext cx="7485517" cy="336435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spcCol="269933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Should save for emergency fund even if have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debt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chemeClr val="accent1"/>
                </a:solidFill>
                <a:latin typeface="Calibri"/>
                <a:cs typeface="Calibri"/>
              </a:rPr>
              <a:t>  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- Won’t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have to rely on credit if there is an emergency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Save for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retirement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Reduces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taxable 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income</a:t>
            </a:r>
            <a:b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  - Many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employers match 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contributions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May </a:t>
            </a:r>
            <a:r>
              <a:rPr lang="en-US" sz="2400" dirty="0">
                <a:solidFill>
                  <a:schemeClr val="accent1"/>
                </a:solidFill>
                <a:latin typeface="Calibri"/>
                <a:cs typeface="Calibri"/>
              </a:rPr>
              <a:t>want to delay saving for less vital </a:t>
            </a:r>
            <a: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  <a:t>goals</a:t>
            </a:r>
            <a:br>
              <a:rPr lang="en-US" sz="24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chemeClr val="accent1"/>
                </a:solidFill>
                <a:latin typeface="Calibri"/>
                <a:cs typeface="Calibri"/>
              </a:rPr>
              <a:t>  </a:t>
            </a:r>
            <a:r>
              <a:rPr lang="en-US" sz="2000" i="1" dirty="0" smtClean="0">
                <a:solidFill>
                  <a:schemeClr val="accent1"/>
                </a:solidFill>
                <a:latin typeface="Calibri"/>
                <a:cs typeface="Calibri"/>
              </a:rPr>
              <a:t> - Interest </a:t>
            </a:r>
            <a:r>
              <a:rPr lang="en-US" sz="2000" i="1" dirty="0">
                <a:solidFill>
                  <a:schemeClr val="accent1"/>
                </a:solidFill>
                <a:latin typeface="Calibri"/>
                <a:cs typeface="Calibri"/>
              </a:rPr>
              <a:t>charged on debt </a:t>
            </a:r>
            <a:endParaRPr lang="en-US" sz="2000" i="1" dirty="0">
              <a:solidFill>
                <a:schemeClr val="accent1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635" y="656152"/>
            <a:ext cx="7594789" cy="1084815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Save for Goals </a:t>
            </a: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While Repaying </a:t>
            </a:r>
            <a:r>
              <a:rPr lang="en-US" sz="3600" dirty="0">
                <a:latin typeface="Calibri" charset="0"/>
                <a:ea typeface="ＭＳ Ｐゴシック" charset="0"/>
                <a:cs typeface="Calibri" charset="0"/>
              </a:rPr>
              <a:t>Debt</a:t>
            </a:r>
            <a:endParaRPr lang="en-US" sz="3600" dirty="0"/>
          </a:p>
        </p:txBody>
      </p:sp>
      <p:pic>
        <p:nvPicPr>
          <p:cNvPr id="5" name="Picture 4" descr="SuncoastCU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5178187"/>
            <a:ext cx="1210545" cy="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790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ance_ppwt_1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-01" id="{839AE325-EC27-41C2-BB25-10380FDE0E63}" vid="{E1FF81CA-314F-4FFD-8BAF-9534A298B5B6}"/>
    </a:ext>
  </a:extLst>
</a:theme>
</file>

<file path=ppt/theme/theme10.xml><?xml version="1.0" encoding="utf-8"?>
<a:theme xmlns:a="http://schemas.openxmlformats.org/drawingml/2006/main" name="Initial 2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Map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Centered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-01" id="{839AE325-EC27-41C2-BB25-10380FDE0E63}" vid="{E1FF81CA-314F-4FFD-8BAF-9534A298B5B6}"/>
    </a:ext>
  </a:extLst>
</a:theme>
</file>

<file path=ppt/theme/theme3.xml><?xml version="1.0" encoding="utf-8"?>
<a:theme xmlns:a="http://schemas.openxmlformats.org/drawingml/2006/main" name="Mock-Up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-01" id="{839AE325-EC27-41C2-BB25-10380FDE0E63}" vid="{E1FF81CA-314F-4FFD-8BAF-9534A298B5B6}"/>
    </a:ext>
  </a:extLst>
</a:theme>
</file>

<file path=ppt/theme/theme4.xml><?xml version="1.0" encoding="utf-8"?>
<a:theme xmlns:a="http://schemas.openxmlformats.org/drawingml/2006/main" name="Portfolio/Grid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-01" id="{839AE325-EC27-41C2-BB25-10380FDE0E63}" vid="{E1FF81CA-314F-4FFD-8BAF-9534A298B5B6}"/>
    </a:ext>
  </a:extLst>
</a:theme>
</file>

<file path=ppt/theme/theme5.xml><?xml version="1.0" encoding="utf-8"?>
<a:theme xmlns:a="http://schemas.openxmlformats.org/drawingml/2006/main" name="Portfolio/Creative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-01" id="{839AE325-EC27-41C2-BB25-10380FDE0E63}" vid="{E1FF81CA-314F-4FFD-8BAF-9534A298B5B6}"/>
    </a:ext>
  </a:extLst>
</a:theme>
</file>

<file path=ppt/theme/theme6.xml><?xml version="1.0" encoding="utf-8"?>
<a:theme xmlns:a="http://schemas.openxmlformats.org/drawingml/2006/main" name="Portfolio/Detail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-01" id="{839AE325-EC27-41C2-BB25-10380FDE0E63}" vid="{E1FF81CA-314F-4FFD-8BAF-9534A298B5B6}"/>
    </a:ext>
  </a:extLst>
</a:theme>
</file>

<file path=ppt/theme/theme7.xml><?xml version="1.0" encoding="utf-8"?>
<a:theme xmlns:a="http://schemas.openxmlformats.org/drawingml/2006/main" name="Chart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-01" id="{839AE325-EC27-41C2-BB25-10380FDE0E63}" vid="{E1FF81CA-314F-4FFD-8BAF-9534A298B5B6}"/>
    </a:ext>
  </a:extLst>
</a:theme>
</file>

<file path=ppt/theme/theme8.xml><?xml version="1.0" encoding="utf-8"?>
<a:theme xmlns:a="http://schemas.openxmlformats.org/drawingml/2006/main" name="Initial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reak Master">
  <a:themeElements>
    <a:clrScheme name="default light">
      <a:dk1>
        <a:srgbClr val="797979"/>
      </a:dk1>
      <a:lt1>
        <a:srgbClr val="FFFFFF"/>
      </a:lt1>
      <a:dk2>
        <a:srgbClr val="21242F"/>
      </a:dk2>
      <a:lt2>
        <a:srgbClr val="FFFFFF"/>
      </a:lt2>
      <a:accent1>
        <a:srgbClr val="21242F"/>
      </a:accent1>
      <a:accent2>
        <a:srgbClr val="EA3945"/>
      </a:accent2>
      <a:accent3>
        <a:srgbClr val="A6B5BF"/>
      </a:accent3>
      <a:accent4>
        <a:srgbClr val="575B66"/>
      </a:accent4>
      <a:accent5>
        <a:srgbClr val="777D8C"/>
      </a:accent5>
      <a:accent6>
        <a:srgbClr val="9599A6"/>
      </a:accent6>
      <a:hlink>
        <a:srgbClr val="EA3945"/>
      </a:hlink>
      <a:folHlink>
        <a:srgbClr val="A6B5BF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Balance_ppwt_1.potx</Template>
  <TotalTime>1691</TotalTime>
  <Words>328</Words>
  <Application>Microsoft Office PowerPoint</Application>
  <PresentationFormat>On-screen Show (16:10)</PresentationFormat>
  <Paragraphs>114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Times</vt:lpstr>
      <vt:lpstr>Roboto</vt:lpstr>
      <vt:lpstr>ＭＳ Ｐゴシック</vt:lpstr>
      <vt:lpstr>Open Sans</vt:lpstr>
      <vt:lpstr>Roboto Black</vt:lpstr>
      <vt:lpstr>Roboto Light</vt:lpstr>
      <vt:lpstr>Calibri</vt:lpstr>
      <vt:lpstr>Balance_ppwt_1</vt:lpstr>
      <vt:lpstr>Basic Centered Master</vt:lpstr>
      <vt:lpstr>Mock-Up Master</vt:lpstr>
      <vt:lpstr>Portfolio/Grid Master</vt:lpstr>
      <vt:lpstr>Portfolio/Creative Master</vt:lpstr>
      <vt:lpstr>Portfolio/Detail Master</vt:lpstr>
      <vt:lpstr>Chart Master</vt:lpstr>
      <vt:lpstr>Initial Master</vt:lpstr>
      <vt:lpstr>Break Master</vt:lpstr>
      <vt:lpstr>Initial 2 Master</vt:lpstr>
      <vt:lpstr>Map Master</vt:lpstr>
      <vt:lpstr>PowerPoint Presentation</vt:lpstr>
      <vt:lpstr>Building a  Better Budget</vt:lpstr>
      <vt:lpstr>Why Budget?</vt:lpstr>
      <vt:lpstr>Obstacles to Getting Started</vt:lpstr>
      <vt:lpstr>Characteristics of Goals</vt:lpstr>
      <vt:lpstr>Financial Goal Chart</vt:lpstr>
      <vt:lpstr>Sample Goals</vt:lpstr>
      <vt:lpstr>Establish an Emergency Account</vt:lpstr>
      <vt:lpstr>Save for Goals While Repaying Debt</vt:lpstr>
      <vt:lpstr>Credit Card Example</vt:lpstr>
      <vt:lpstr>Start Saving Now</vt:lpstr>
      <vt:lpstr>Track Where It Goes</vt:lpstr>
      <vt:lpstr>Construct the Budget</vt:lpstr>
      <vt:lpstr>Income</vt:lpstr>
      <vt:lpstr>Expenses</vt:lpstr>
      <vt:lpstr>Action Items</vt:lpstr>
      <vt:lpstr>Budget Busters – Debt</vt:lpstr>
      <vt:lpstr>Budget Busters – Spending</vt:lpstr>
      <vt:lpstr>Stay Motivated</vt:lpstr>
      <vt:lpstr>What are you going to do now?</vt:lpstr>
      <vt:lpstr>Find Us On Social Media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Summit_1-PowerPoint-Template</dc:title>
  <dc:creator>GoaShape</dc:creator>
  <cp:lastModifiedBy>test</cp:lastModifiedBy>
  <cp:revision>209</cp:revision>
  <cp:lastPrinted>2015-01-21T09:15:03Z</cp:lastPrinted>
  <dcterms:created xsi:type="dcterms:W3CDTF">2014-10-25T17:49:30Z</dcterms:created>
  <dcterms:modified xsi:type="dcterms:W3CDTF">2017-08-04T21:24:35Z</dcterms:modified>
  <cp:category>Light Blue</cp:category>
</cp:coreProperties>
</file>